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8" r:id="rId3"/>
    <p:sldId id="303" r:id="rId4"/>
    <p:sldId id="257" r:id="rId5"/>
    <p:sldId id="258" r:id="rId6"/>
    <p:sldId id="299" r:id="rId7"/>
    <p:sldId id="260" r:id="rId8"/>
    <p:sldId id="302" r:id="rId9"/>
    <p:sldId id="295" r:id="rId10"/>
    <p:sldId id="301" r:id="rId11"/>
    <p:sldId id="263" r:id="rId12"/>
    <p:sldId id="293" r:id="rId13"/>
    <p:sldId id="29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048"/>
    <a:srgbClr val="9AAA27"/>
    <a:srgbClr val="A6F0EB"/>
    <a:srgbClr val="93ECE6"/>
    <a:srgbClr val="CCFFCC"/>
    <a:srgbClr val="F6AF9C"/>
    <a:srgbClr val="F07889"/>
    <a:srgbClr val="F49FAB"/>
    <a:srgbClr val="F5A58F"/>
    <a:srgbClr val="EB5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microsoft.com/office/2007/relationships/hdphoto" Target="../media/hdphoto2.wdp"/><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microsoft.com/office/2007/relationships/hdphoto" Target="../media/hdphoto2.wdp"/><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1E369-46E7-4A08-A41B-B53E2F540CC3}" type="doc">
      <dgm:prSet loTypeId="urn:microsoft.com/office/officeart/2008/layout/PictureStrips" loCatId="picture" qsTypeId="urn:microsoft.com/office/officeart/2005/8/quickstyle/3d2" qsCatId="3D" csTypeId="urn:microsoft.com/office/officeart/2005/8/colors/accent0_1" csCatId="mainScheme" phldr="1"/>
      <dgm:spPr/>
      <dgm:t>
        <a:bodyPr/>
        <a:lstStyle/>
        <a:p>
          <a:endParaRPr lang="es-ES"/>
        </a:p>
      </dgm:t>
    </dgm:pt>
    <dgm:pt modelId="{6AC2B118-BE9C-4B8A-AD4E-E8F1BBD57450}">
      <dgm:prSet custT="1"/>
      <dgm:spPr>
        <a:solidFill>
          <a:schemeClr val="accent5"/>
        </a:solidFill>
        <a:effectLst>
          <a:outerShdw blurRad="50800" dist="38100" dir="2700000" algn="tl" rotWithShape="0">
            <a:prstClr val="black">
              <a:alpha val="40000"/>
            </a:prstClr>
          </a:outerShdw>
        </a:effectLst>
      </dgm:spPr>
      <dgm:t>
        <a:bodyPr/>
        <a:lstStyle/>
        <a:p>
          <a:r>
            <a:rPr lang="en" sz="1800" b="1" dirty="0">
              <a:solidFill>
                <a:schemeClr val="bg1"/>
              </a:solidFill>
              <a:effectLst>
                <a:outerShdw blurRad="38100" dist="38100" dir="2700000" algn="tl">
                  <a:srgbClr val="000000">
                    <a:alpha val="43137"/>
                  </a:srgbClr>
                </a:outerShdw>
              </a:effectLst>
            </a:rPr>
            <a:t>He prevented the death of the </a:t>
          </a:r>
          <a:r>
            <a:rPr lang="en" sz="1800" b="1">
              <a:solidFill>
                <a:schemeClr val="bg1"/>
              </a:solidFill>
              <a:effectLst>
                <a:outerShdw blurRad="38100" dist="38100" dir="2700000" algn="tl">
                  <a:srgbClr val="000000">
                    <a:alpha val="43137"/>
                  </a:srgbClr>
                </a:outerShdw>
              </a:effectLst>
            </a:rPr>
            <a:t>firstborn (Ex. </a:t>
          </a:r>
          <a:r>
            <a:rPr lang="en" sz="1800" b="1" dirty="0">
              <a:solidFill>
                <a:schemeClr val="bg1"/>
              </a:solidFill>
              <a:effectLst>
                <a:outerShdw blurRad="38100" dist="38100" dir="2700000" algn="tl">
                  <a:srgbClr val="000000">
                    <a:alpha val="43137"/>
                  </a:srgbClr>
                </a:outerShdw>
              </a:effectLst>
            </a:rPr>
            <a:t>12:13)</a:t>
          </a:r>
          <a:endParaRPr lang="es-ES" sz="1800" dirty="0">
            <a:solidFill>
              <a:schemeClr val="bg1"/>
            </a:solidFill>
            <a:effectLst>
              <a:outerShdw blurRad="38100" dist="38100" dir="2700000" algn="tl">
                <a:srgbClr val="000000">
                  <a:alpha val="43137"/>
                </a:srgbClr>
              </a:outerShdw>
            </a:effectLst>
          </a:endParaRPr>
        </a:p>
      </dgm:t>
    </dgm:pt>
    <dgm:pt modelId="{A04F3C54-5DAE-423E-A1D4-C223121801F7}" type="parTrans" cxnId="{AE9C0421-36E1-4CFF-9DAA-6E2A598EDD09}">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BA026A5D-4788-40B8-9D81-496C987CD8E0}" type="sibTrans" cxnId="{AE9C0421-36E1-4CFF-9DAA-6E2A598EDD09}">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D052BE70-FE52-4A22-9F6D-AFC1F7131748}">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en" sz="1800" b="1" dirty="0">
              <a:solidFill>
                <a:schemeClr val="bg1"/>
              </a:solidFill>
              <a:effectLst>
                <a:outerShdw blurRad="38100" dist="38100" dir="2700000" algn="tl">
                  <a:srgbClr val="000000">
                    <a:alpha val="43137"/>
                  </a:srgbClr>
                </a:outerShdw>
              </a:effectLst>
            </a:rPr>
            <a:t>It was an offering that God always had in mind (Ex. 29:38-41)</a:t>
          </a:r>
          <a:endParaRPr lang="es-ES" sz="1800" dirty="0">
            <a:solidFill>
              <a:schemeClr val="bg1"/>
            </a:solidFill>
            <a:effectLst>
              <a:outerShdw blurRad="38100" dist="38100" dir="2700000" algn="tl">
                <a:srgbClr val="000000">
                  <a:alpha val="43137"/>
                </a:srgbClr>
              </a:outerShdw>
            </a:effectLst>
          </a:endParaRPr>
        </a:p>
      </dgm:t>
    </dgm:pt>
    <dgm:pt modelId="{60434C70-73A6-472E-B056-2E63EE822131}" type="parTrans" cxnId="{E69B9CFB-16D1-45FC-98B4-0EB54112A1E6}">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24C6B836-FDCE-4057-952A-0DB824177BEA}" type="sibTrans" cxnId="{E69B9CFB-16D1-45FC-98B4-0EB54112A1E6}">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78321590-094A-4878-8602-13FF4A0ADB53}">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en" sz="1800" b="1" dirty="0">
              <a:solidFill>
                <a:schemeClr val="bg1"/>
              </a:solidFill>
              <a:effectLst>
                <a:outerShdw blurRad="38100" dist="38100" dir="2700000" algn="tl">
                  <a:srgbClr val="000000">
                    <a:alpha val="43137"/>
                  </a:srgbClr>
                </a:outerShdw>
              </a:effectLst>
            </a:rPr>
            <a:t>I had to die for my sins </a:t>
          </a:r>
          <a:br>
            <a:rPr lang="es-ES" sz="1800" b="1" dirty="0">
              <a:solidFill>
                <a:schemeClr val="bg1"/>
              </a:solidFill>
              <a:effectLst>
                <a:outerShdw blurRad="38100" dist="38100" dir="2700000" algn="tl">
                  <a:srgbClr val="000000">
                    <a:alpha val="43137"/>
                  </a:srgbClr>
                </a:outerShdw>
              </a:effectLst>
            </a:rPr>
          </a:br>
          <a:r>
            <a:rPr lang="en" sz="1800" b="1" dirty="0">
              <a:solidFill>
                <a:schemeClr val="bg1"/>
              </a:solidFill>
              <a:effectLst>
                <a:outerShdw blurRad="38100" dist="38100" dir="2700000" algn="tl">
                  <a:srgbClr val="000000">
                    <a:alpha val="43137"/>
                  </a:srgbClr>
                </a:outerShdw>
              </a:effectLst>
            </a:rPr>
            <a:t>(Is. 53:6-8)</a:t>
          </a:r>
          <a:endParaRPr lang="es-ES" sz="1800" dirty="0">
            <a:solidFill>
              <a:schemeClr val="bg1"/>
            </a:solidFill>
            <a:effectLst>
              <a:outerShdw blurRad="38100" dist="38100" dir="2700000" algn="tl">
                <a:srgbClr val="000000">
                  <a:alpha val="43137"/>
                </a:srgbClr>
              </a:outerShdw>
            </a:effectLst>
          </a:endParaRPr>
        </a:p>
      </dgm:t>
    </dgm:pt>
    <dgm:pt modelId="{36747360-CF01-47C1-82A1-A9819CFBD36D}" type="parTrans" cxnId="{17B877EE-A91D-4212-B224-1153E35463FF}">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BF7B17FF-980B-460B-B16F-B9014679F577}" type="sibTrans" cxnId="{17B877EE-A91D-4212-B224-1153E35463FF}">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8C648C0B-BD19-4571-AB11-2F0A32352974}">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1800" b="1" dirty="0">
              <a:solidFill>
                <a:schemeClr val="bg1"/>
              </a:solidFill>
              <a:effectLst>
                <a:outerShdw blurRad="38100" dist="38100" dir="2700000" algn="tl">
                  <a:srgbClr val="000000">
                    <a:alpha val="43137"/>
                  </a:srgbClr>
                </a:outerShdw>
              </a:effectLst>
            </a:rPr>
            <a:t>John the Baptist identified the Lamb (Jn. 1:29)</a:t>
          </a:r>
          <a:endParaRPr lang="es-ES" sz="1800" dirty="0">
            <a:solidFill>
              <a:schemeClr val="bg1"/>
            </a:solidFill>
            <a:effectLst>
              <a:outerShdw blurRad="38100" dist="38100" dir="2700000" algn="tl">
                <a:srgbClr val="000000">
                  <a:alpha val="43137"/>
                </a:srgbClr>
              </a:outerShdw>
            </a:effectLst>
          </a:endParaRPr>
        </a:p>
      </dgm:t>
    </dgm:pt>
    <dgm:pt modelId="{59B53C1B-CE52-46D3-B7CB-43658CA7D3EB}" type="parTrans" cxnId="{486B2C99-7C3D-4180-AEA7-546F42864971}">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41AC46D9-C0B6-4EB9-B5E4-00636F802C49}" type="sibTrans" cxnId="{486B2C99-7C3D-4180-AEA7-546F42864971}">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2A314CDB-7F58-447E-A69E-6D357B3DE06F}" type="pres">
      <dgm:prSet presAssocID="{5571E369-46E7-4A08-A41B-B53E2F540CC3}" presName="Name0" presStyleCnt="0">
        <dgm:presLayoutVars>
          <dgm:dir/>
          <dgm:resizeHandles val="exact"/>
        </dgm:presLayoutVars>
      </dgm:prSet>
      <dgm:spPr/>
    </dgm:pt>
    <dgm:pt modelId="{CA479001-D7B7-4888-8FD9-8B81ABC8ACD4}" type="pres">
      <dgm:prSet presAssocID="{6AC2B118-BE9C-4B8A-AD4E-E8F1BBD57450}" presName="composite" presStyleCnt="0"/>
      <dgm:spPr/>
    </dgm:pt>
    <dgm:pt modelId="{5D1DBA96-9D6C-41A3-ABD5-CCCFB1557543}" type="pres">
      <dgm:prSet presAssocID="{6AC2B118-BE9C-4B8A-AD4E-E8F1BBD57450}" presName="rect1" presStyleLbl="trAlignAcc1" presStyleIdx="0" presStyleCnt="4" custScaleX="186329" custLinFactNeighborX="23894">
        <dgm:presLayoutVars>
          <dgm:bulletEnabled val="1"/>
        </dgm:presLayoutVars>
      </dgm:prSet>
      <dgm:spPr/>
    </dgm:pt>
    <dgm:pt modelId="{D4723044-D2D1-4550-9D95-EB958915C41C}" type="pres">
      <dgm:prSet presAssocID="{6AC2B118-BE9C-4B8A-AD4E-E8F1BBD57450}" presName="rect2" presStyleLbl="fgImgPlace1" presStyleIdx="0" presStyleCnt="4" custScaleX="271340" custLinFactX="-100000" custLinFactNeighborX="-13367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388"/>
          </a:stretch>
        </a:blipFill>
      </dgm:spPr>
    </dgm:pt>
    <dgm:pt modelId="{ABF490D7-2C6F-45F0-9446-9361EAEA25A9}" type="pres">
      <dgm:prSet presAssocID="{BA026A5D-4788-40B8-9D81-496C987CD8E0}" presName="sibTrans" presStyleCnt="0"/>
      <dgm:spPr/>
    </dgm:pt>
    <dgm:pt modelId="{38DF3A8B-D774-43A7-A35F-06DF1DE21AEC}" type="pres">
      <dgm:prSet presAssocID="{D052BE70-FE52-4A22-9F6D-AFC1F7131748}" presName="composite" presStyleCnt="0"/>
      <dgm:spPr/>
    </dgm:pt>
    <dgm:pt modelId="{6B07F4BF-F691-45ED-96B6-9EBF4A114D24}" type="pres">
      <dgm:prSet presAssocID="{D052BE70-FE52-4A22-9F6D-AFC1F7131748}" presName="rect1" presStyleLbl="trAlignAcc1" presStyleIdx="1" presStyleCnt="4" custScaleX="186329" custLinFactNeighborX="23894">
        <dgm:presLayoutVars>
          <dgm:bulletEnabled val="1"/>
        </dgm:presLayoutVars>
      </dgm:prSet>
      <dgm:spPr/>
    </dgm:pt>
    <dgm:pt modelId="{D6702C92-E533-4B94-A0A1-A31E82A86482}" type="pres">
      <dgm:prSet presAssocID="{D052BE70-FE52-4A22-9F6D-AFC1F7131748}" presName="rect2" presStyleLbl="fgImgPlace1" presStyleIdx="1" presStyleCnt="4" custScaleX="271340" custLinFactX="-100000" custLinFactNeighborX="-1336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B158CAFF-2207-4AAF-B84B-1248A0CAED8F}" type="pres">
      <dgm:prSet presAssocID="{24C6B836-FDCE-4057-952A-0DB824177BEA}" presName="sibTrans" presStyleCnt="0"/>
      <dgm:spPr/>
    </dgm:pt>
    <dgm:pt modelId="{82616D03-30E8-4892-B55D-5F718F99999B}" type="pres">
      <dgm:prSet presAssocID="{78321590-094A-4878-8602-13FF4A0ADB53}" presName="composite" presStyleCnt="0"/>
      <dgm:spPr/>
    </dgm:pt>
    <dgm:pt modelId="{C85D6093-025B-40CE-94F6-86B0F3046342}" type="pres">
      <dgm:prSet presAssocID="{78321590-094A-4878-8602-13FF4A0ADB53}" presName="rect1" presStyleLbl="trAlignAcc1" presStyleIdx="2" presStyleCnt="4" custScaleX="186329" custLinFactNeighborX="23894">
        <dgm:presLayoutVars>
          <dgm:bulletEnabled val="1"/>
        </dgm:presLayoutVars>
      </dgm:prSet>
      <dgm:spPr/>
    </dgm:pt>
    <dgm:pt modelId="{4C7E936B-6681-4887-AEA6-ECBE22186E37}" type="pres">
      <dgm:prSet presAssocID="{78321590-094A-4878-8602-13FF4A0ADB53}" presName="rect2" presStyleLbl="fgImgPlace1" presStyleIdx="2" presStyleCnt="4" custScaleX="271340" custLinFactX="-100000" custLinFactNeighborX="-13367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r="388"/>
          </a:stretch>
        </a:blipFill>
      </dgm:spPr>
    </dgm:pt>
    <dgm:pt modelId="{4CB2F09B-0BF1-4B95-9C9C-797DFC58513C}" type="pres">
      <dgm:prSet presAssocID="{BF7B17FF-980B-460B-B16F-B9014679F577}" presName="sibTrans" presStyleCnt="0"/>
      <dgm:spPr/>
    </dgm:pt>
    <dgm:pt modelId="{A7DCFB86-F921-468D-90BA-8CCA64BF621F}" type="pres">
      <dgm:prSet presAssocID="{8C648C0B-BD19-4571-AB11-2F0A32352974}" presName="composite" presStyleCnt="0"/>
      <dgm:spPr/>
    </dgm:pt>
    <dgm:pt modelId="{B7F141EC-FE06-4F7A-9C6D-F97732C8C161}" type="pres">
      <dgm:prSet presAssocID="{8C648C0B-BD19-4571-AB11-2F0A32352974}" presName="rect1" presStyleLbl="trAlignAcc1" presStyleIdx="3" presStyleCnt="4" custScaleX="186329" custLinFactNeighborX="23894">
        <dgm:presLayoutVars>
          <dgm:bulletEnabled val="1"/>
        </dgm:presLayoutVars>
      </dgm:prSet>
      <dgm:spPr/>
    </dgm:pt>
    <dgm:pt modelId="{D8EF8D64-81CE-4426-8689-2FB535C5DB63}" type="pres">
      <dgm:prSet presAssocID="{8C648C0B-BD19-4571-AB11-2F0A32352974}" presName="rect2" presStyleLbl="fgImgPlace1" presStyleIdx="3" presStyleCnt="4" custScaleX="271340" custLinFactX="-100000" custLinFactNeighborX="-133670"/>
      <dgm:spPr>
        <a:blipFill dpi="0" rotWithShape="1">
          <a:blip xmlns:r="http://schemas.openxmlformats.org/officeDocument/2006/relationships"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AE9C0421-36E1-4CFF-9DAA-6E2A598EDD09}" srcId="{5571E369-46E7-4A08-A41B-B53E2F540CC3}" destId="{6AC2B118-BE9C-4B8A-AD4E-E8F1BBD57450}" srcOrd="0" destOrd="0" parTransId="{A04F3C54-5DAE-423E-A1D4-C223121801F7}" sibTransId="{BA026A5D-4788-40B8-9D81-496C987CD8E0}"/>
    <dgm:cxn modelId="{1698FC27-E4F0-4D68-8925-A8C07C615C4B}" type="presOf" srcId="{78321590-094A-4878-8602-13FF4A0ADB53}" destId="{C85D6093-025B-40CE-94F6-86B0F3046342}" srcOrd="0" destOrd="0" presId="urn:microsoft.com/office/officeart/2008/layout/PictureStrips"/>
    <dgm:cxn modelId="{486B2C99-7C3D-4180-AEA7-546F42864971}" srcId="{5571E369-46E7-4A08-A41B-B53E2F540CC3}" destId="{8C648C0B-BD19-4571-AB11-2F0A32352974}" srcOrd="3" destOrd="0" parTransId="{59B53C1B-CE52-46D3-B7CB-43658CA7D3EB}" sibTransId="{41AC46D9-C0B6-4EB9-B5E4-00636F802C49}"/>
    <dgm:cxn modelId="{709A95A4-D8CC-422C-AAC2-8E6D1795AE02}" type="presOf" srcId="{8C648C0B-BD19-4571-AB11-2F0A32352974}" destId="{B7F141EC-FE06-4F7A-9C6D-F97732C8C161}" srcOrd="0" destOrd="0" presId="urn:microsoft.com/office/officeart/2008/layout/PictureStrips"/>
    <dgm:cxn modelId="{D46F9FCA-2A37-4FB2-A9D4-B95E62887B48}" type="presOf" srcId="{D052BE70-FE52-4A22-9F6D-AFC1F7131748}" destId="{6B07F4BF-F691-45ED-96B6-9EBF4A114D24}" srcOrd="0" destOrd="0" presId="urn:microsoft.com/office/officeart/2008/layout/PictureStrips"/>
    <dgm:cxn modelId="{E287B5E5-3113-4CA7-8EDC-B8A74AF98DCC}" type="presOf" srcId="{5571E369-46E7-4A08-A41B-B53E2F540CC3}" destId="{2A314CDB-7F58-447E-A69E-6D357B3DE06F}" srcOrd="0" destOrd="0" presId="urn:microsoft.com/office/officeart/2008/layout/PictureStrips"/>
    <dgm:cxn modelId="{ACCF75E7-609F-4BF1-988D-999056907A35}" type="presOf" srcId="{6AC2B118-BE9C-4B8A-AD4E-E8F1BBD57450}" destId="{5D1DBA96-9D6C-41A3-ABD5-CCCFB1557543}" srcOrd="0" destOrd="0" presId="urn:microsoft.com/office/officeart/2008/layout/PictureStrips"/>
    <dgm:cxn modelId="{17B877EE-A91D-4212-B224-1153E35463FF}" srcId="{5571E369-46E7-4A08-A41B-B53E2F540CC3}" destId="{78321590-094A-4878-8602-13FF4A0ADB53}" srcOrd="2" destOrd="0" parTransId="{36747360-CF01-47C1-82A1-A9819CFBD36D}" sibTransId="{BF7B17FF-980B-460B-B16F-B9014679F577}"/>
    <dgm:cxn modelId="{E69B9CFB-16D1-45FC-98B4-0EB54112A1E6}" srcId="{5571E369-46E7-4A08-A41B-B53E2F540CC3}" destId="{D052BE70-FE52-4A22-9F6D-AFC1F7131748}" srcOrd="1" destOrd="0" parTransId="{60434C70-73A6-472E-B056-2E63EE822131}" sibTransId="{24C6B836-FDCE-4057-952A-0DB824177BEA}"/>
    <dgm:cxn modelId="{4E393873-468C-4AD9-9C3B-A1A22F6A482C}" type="presParOf" srcId="{2A314CDB-7F58-447E-A69E-6D357B3DE06F}" destId="{CA479001-D7B7-4888-8FD9-8B81ABC8ACD4}" srcOrd="0" destOrd="0" presId="urn:microsoft.com/office/officeart/2008/layout/PictureStrips"/>
    <dgm:cxn modelId="{678EA200-4FAE-425F-8289-7B866B11BD85}" type="presParOf" srcId="{CA479001-D7B7-4888-8FD9-8B81ABC8ACD4}" destId="{5D1DBA96-9D6C-41A3-ABD5-CCCFB1557543}" srcOrd="0" destOrd="0" presId="urn:microsoft.com/office/officeart/2008/layout/PictureStrips"/>
    <dgm:cxn modelId="{615D92AC-2F99-4913-8762-2F9807753D22}" type="presParOf" srcId="{CA479001-D7B7-4888-8FD9-8B81ABC8ACD4}" destId="{D4723044-D2D1-4550-9D95-EB958915C41C}" srcOrd="1" destOrd="0" presId="urn:microsoft.com/office/officeart/2008/layout/PictureStrips"/>
    <dgm:cxn modelId="{DDC837E6-5796-4D5A-B860-ECC9D0CED91D}" type="presParOf" srcId="{2A314CDB-7F58-447E-A69E-6D357B3DE06F}" destId="{ABF490D7-2C6F-45F0-9446-9361EAEA25A9}" srcOrd="1" destOrd="0" presId="urn:microsoft.com/office/officeart/2008/layout/PictureStrips"/>
    <dgm:cxn modelId="{4B3F56C1-0D7C-48B7-A717-25865C661566}" type="presParOf" srcId="{2A314CDB-7F58-447E-A69E-6D357B3DE06F}" destId="{38DF3A8B-D774-43A7-A35F-06DF1DE21AEC}" srcOrd="2" destOrd="0" presId="urn:microsoft.com/office/officeart/2008/layout/PictureStrips"/>
    <dgm:cxn modelId="{F23F3AC4-9546-43D0-B6B1-2781595BC75E}" type="presParOf" srcId="{38DF3A8B-D774-43A7-A35F-06DF1DE21AEC}" destId="{6B07F4BF-F691-45ED-96B6-9EBF4A114D24}" srcOrd="0" destOrd="0" presId="urn:microsoft.com/office/officeart/2008/layout/PictureStrips"/>
    <dgm:cxn modelId="{E7B518DF-F372-4EE5-8AB7-C75C316E7A61}" type="presParOf" srcId="{38DF3A8B-D774-43A7-A35F-06DF1DE21AEC}" destId="{D6702C92-E533-4B94-A0A1-A31E82A86482}" srcOrd="1" destOrd="0" presId="urn:microsoft.com/office/officeart/2008/layout/PictureStrips"/>
    <dgm:cxn modelId="{90B6E997-9FEC-4F46-8EDC-C6E5A7824B78}" type="presParOf" srcId="{2A314CDB-7F58-447E-A69E-6D357B3DE06F}" destId="{B158CAFF-2207-4AAF-B84B-1248A0CAED8F}" srcOrd="3" destOrd="0" presId="urn:microsoft.com/office/officeart/2008/layout/PictureStrips"/>
    <dgm:cxn modelId="{1E6778BA-0BA7-4234-9E2C-AFCF439D0191}" type="presParOf" srcId="{2A314CDB-7F58-447E-A69E-6D357B3DE06F}" destId="{82616D03-30E8-4892-B55D-5F718F99999B}" srcOrd="4" destOrd="0" presId="urn:microsoft.com/office/officeart/2008/layout/PictureStrips"/>
    <dgm:cxn modelId="{4AF072AF-DEB6-4B7D-92CC-78160B1259CD}" type="presParOf" srcId="{82616D03-30E8-4892-B55D-5F718F99999B}" destId="{C85D6093-025B-40CE-94F6-86B0F3046342}" srcOrd="0" destOrd="0" presId="urn:microsoft.com/office/officeart/2008/layout/PictureStrips"/>
    <dgm:cxn modelId="{057591E8-BBC0-4E4C-AD6A-AB9F80A18E06}" type="presParOf" srcId="{82616D03-30E8-4892-B55D-5F718F99999B}" destId="{4C7E936B-6681-4887-AEA6-ECBE22186E37}" srcOrd="1" destOrd="0" presId="urn:microsoft.com/office/officeart/2008/layout/PictureStrips"/>
    <dgm:cxn modelId="{DA56A980-0FBC-4100-A104-68B59A5A1989}" type="presParOf" srcId="{2A314CDB-7F58-447E-A69E-6D357B3DE06F}" destId="{4CB2F09B-0BF1-4B95-9C9C-797DFC58513C}" srcOrd="5" destOrd="0" presId="urn:microsoft.com/office/officeart/2008/layout/PictureStrips"/>
    <dgm:cxn modelId="{D0BACFE5-3FFE-41D7-932F-3E778DEAC72C}" type="presParOf" srcId="{2A314CDB-7F58-447E-A69E-6D357B3DE06F}" destId="{A7DCFB86-F921-468D-90BA-8CCA64BF621F}" srcOrd="6" destOrd="0" presId="urn:microsoft.com/office/officeart/2008/layout/PictureStrips"/>
    <dgm:cxn modelId="{B0B15FF7-31BC-4EBA-8EEF-12370F08B9BB}" type="presParOf" srcId="{A7DCFB86-F921-468D-90BA-8CCA64BF621F}" destId="{B7F141EC-FE06-4F7A-9C6D-F97732C8C161}" srcOrd="0" destOrd="0" presId="urn:microsoft.com/office/officeart/2008/layout/PictureStrips"/>
    <dgm:cxn modelId="{33AC507D-341E-44B4-ABC7-FBB6158CB47B}" type="presParOf" srcId="{A7DCFB86-F921-468D-90BA-8CCA64BF621F}" destId="{D8EF8D64-81CE-4426-8689-2FB535C5DB6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BA96-9D6C-41A3-ABD5-CCCFB1557543}">
      <dsp:nvSpPr>
        <dsp:cNvPr id="0" name=""/>
        <dsp:cNvSpPr/>
      </dsp:nvSpPr>
      <dsp:spPr>
        <a:xfrm>
          <a:off x="983797" y="229416"/>
          <a:ext cx="4114588" cy="690074"/>
        </a:xfrm>
        <a:prstGeom prst="rect">
          <a:avLst/>
        </a:prstGeom>
        <a:solidFill>
          <a:schemeClr val="accent5"/>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741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He prevented the death of the </a:t>
          </a:r>
          <a:r>
            <a:rPr lang="en" sz="1800" b="1" kern="1200">
              <a:solidFill>
                <a:schemeClr val="bg1"/>
              </a:solidFill>
              <a:effectLst>
                <a:outerShdw blurRad="38100" dist="38100" dir="2700000" algn="tl">
                  <a:srgbClr val="000000">
                    <a:alpha val="43137"/>
                  </a:srgbClr>
                </a:outerShdw>
              </a:effectLst>
            </a:rPr>
            <a:t>firstborn (Ex. </a:t>
          </a:r>
          <a:r>
            <a:rPr lang="en" sz="1800" b="1" kern="1200" dirty="0">
              <a:solidFill>
                <a:schemeClr val="bg1"/>
              </a:solidFill>
              <a:effectLst>
                <a:outerShdw blurRad="38100" dist="38100" dir="2700000" algn="tl">
                  <a:srgbClr val="000000">
                    <a:alpha val="43137"/>
                  </a:srgbClr>
                </a:outerShdw>
              </a:effectLst>
            </a:rPr>
            <a:t>12:13)</a:t>
          </a:r>
          <a:endParaRPr lang="es-ES" sz="1800" kern="1200" dirty="0">
            <a:solidFill>
              <a:schemeClr val="bg1"/>
            </a:solidFill>
            <a:effectLst>
              <a:outerShdw blurRad="38100" dist="38100" dir="2700000" algn="tl">
                <a:srgbClr val="000000">
                  <a:alpha val="43137"/>
                </a:srgbClr>
              </a:outerShdw>
            </a:effectLst>
          </a:endParaRPr>
        </a:p>
      </dsp:txBody>
      <dsp:txXfrm>
        <a:off x="983797" y="229416"/>
        <a:ext cx="4114588" cy="690074"/>
      </dsp:txXfrm>
    </dsp:sp>
    <dsp:sp modelId="{D4723044-D2D1-4550-9D95-EB958915C41C}">
      <dsp:nvSpPr>
        <dsp:cNvPr id="0" name=""/>
        <dsp:cNvSpPr/>
      </dsp:nvSpPr>
      <dsp:spPr>
        <a:xfrm>
          <a:off x="0" y="129739"/>
          <a:ext cx="1310713" cy="72457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388"/>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B07F4BF-F691-45ED-96B6-9EBF4A114D24}">
      <dsp:nvSpPr>
        <dsp:cNvPr id="0" name=""/>
        <dsp:cNvSpPr/>
      </dsp:nvSpPr>
      <dsp:spPr>
        <a:xfrm>
          <a:off x="983797" y="1098143"/>
          <a:ext cx="4114588" cy="690074"/>
        </a:xfrm>
        <a:prstGeom prst="rect">
          <a:avLst/>
        </a:prstGeom>
        <a:solidFill>
          <a:schemeClr val="accent2">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741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It was an offering that God always had in mind (Ex. 29:38-41)</a:t>
          </a:r>
          <a:endParaRPr lang="es-ES" sz="1800" kern="1200" dirty="0">
            <a:solidFill>
              <a:schemeClr val="bg1"/>
            </a:solidFill>
            <a:effectLst>
              <a:outerShdw blurRad="38100" dist="38100" dir="2700000" algn="tl">
                <a:srgbClr val="000000">
                  <a:alpha val="43137"/>
                </a:srgbClr>
              </a:outerShdw>
            </a:effectLst>
          </a:endParaRPr>
        </a:p>
      </dsp:txBody>
      <dsp:txXfrm>
        <a:off x="983797" y="1098143"/>
        <a:ext cx="4114588" cy="690074"/>
      </dsp:txXfrm>
    </dsp:sp>
    <dsp:sp modelId="{D6702C92-E533-4B94-A0A1-A31E82A86482}">
      <dsp:nvSpPr>
        <dsp:cNvPr id="0" name=""/>
        <dsp:cNvSpPr/>
      </dsp:nvSpPr>
      <dsp:spPr>
        <a:xfrm>
          <a:off x="0" y="998466"/>
          <a:ext cx="1310713" cy="72457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85D6093-025B-40CE-94F6-86B0F3046342}">
      <dsp:nvSpPr>
        <dsp:cNvPr id="0" name=""/>
        <dsp:cNvSpPr/>
      </dsp:nvSpPr>
      <dsp:spPr>
        <a:xfrm>
          <a:off x="983797" y="1966871"/>
          <a:ext cx="4114588" cy="690074"/>
        </a:xfrm>
        <a:prstGeom prst="rect">
          <a:avLst/>
        </a:prstGeom>
        <a:solidFill>
          <a:schemeClr val="accent1">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741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I had to die for my sins </a:t>
          </a:r>
          <a:br>
            <a:rPr lang="es-ES" sz="1800" b="1" kern="1200" dirty="0">
              <a:solidFill>
                <a:schemeClr val="bg1"/>
              </a:solidFill>
              <a:effectLst>
                <a:outerShdw blurRad="38100" dist="38100" dir="2700000" algn="tl">
                  <a:srgbClr val="000000">
                    <a:alpha val="43137"/>
                  </a:srgbClr>
                </a:outerShdw>
              </a:effectLst>
            </a:rPr>
          </a:br>
          <a:r>
            <a:rPr lang="en" sz="1800" b="1" kern="1200" dirty="0">
              <a:solidFill>
                <a:schemeClr val="bg1"/>
              </a:solidFill>
              <a:effectLst>
                <a:outerShdw blurRad="38100" dist="38100" dir="2700000" algn="tl">
                  <a:srgbClr val="000000">
                    <a:alpha val="43137"/>
                  </a:srgbClr>
                </a:outerShdw>
              </a:effectLst>
            </a:rPr>
            <a:t>(Is. 53:6-8)</a:t>
          </a:r>
          <a:endParaRPr lang="es-ES" sz="1800" kern="1200" dirty="0">
            <a:solidFill>
              <a:schemeClr val="bg1"/>
            </a:solidFill>
            <a:effectLst>
              <a:outerShdw blurRad="38100" dist="38100" dir="2700000" algn="tl">
                <a:srgbClr val="000000">
                  <a:alpha val="43137"/>
                </a:srgbClr>
              </a:outerShdw>
            </a:effectLst>
          </a:endParaRPr>
        </a:p>
      </dsp:txBody>
      <dsp:txXfrm>
        <a:off x="983797" y="1966871"/>
        <a:ext cx="4114588" cy="690074"/>
      </dsp:txXfrm>
    </dsp:sp>
    <dsp:sp modelId="{4C7E936B-6681-4887-AEA6-ECBE22186E37}">
      <dsp:nvSpPr>
        <dsp:cNvPr id="0" name=""/>
        <dsp:cNvSpPr/>
      </dsp:nvSpPr>
      <dsp:spPr>
        <a:xfrm>
          <a:off x="0" y="1867193"/>
          <a:ext cx="1310713" cy="724578"/>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r="388"/>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7F141EC-FE06-4F7A-9C6D-F97732C8C161}">
      <dsp:nvSpPr>
        <dsp:cNvPr id="0" name=""/>
        <dsp:cNvSpPr/>
      </dsp:nvSpPr>
      <dsp:spPr>
        <a:xfrm>
          <a:off x="983797" y="2835598"/>
          <a:ext cx="4114588" cy="690074"/>
        </a:xfrm>
        <a:prstGeom prst="rect">
          <a:avLst/>
        </a:prstGeom>
        <a:solidFill>
          <a:schemeClr val="accent6">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741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John the Baptist identified the Lamb (Jn. 1:29)</a:t>
          </a:r>
          <a:endParaRPr lang="es-ES" sz="1800" kern="1200" dirty="0">
            <a:solidFill>
              <a:schemeClr val="bg1"/>
            </a:solidFill>
            <a:effectLst>
              <a:outerShdw blurRad="38100" dist="38100" dir="2700000" algn="tl">
                <a:srgbClr val="000000">
                  <a:alpha val="43137"/>
                </a:srgbClr>
              </a:outerShdw>
            </a:effectLst>
          </a:endParaRPr>
        </a:p>
      </dsp:txBody>
      <dsp:txXfrm>
        <a:off x="983797" y="2835598"/>
        <a:ext cx="4114588" cy="690074"/>
      </dsp:txXfrm>
    </dsp:sp>
    <dsp:sp modelId="{D8EF8D64-81CE-4426-8689-2FB535C5DB63}">
      <dsp:nvSpPr>
        <dsp:cNvPr id="0" name=""/>
        <dsp:cNvSpPr/>
      </dsp:nvSpPr>
      <dsp:spPr>
        <a:xfrm>
          <a:off x="0" y="2735920"/>
          <a:ext cx="1310713" cy="724578"/>
        </a:xfrm>
        <a:prstGeom prst="rect">
          <a:avLst/>
        </a:prstGeom>
        <a:blipFill dpi="0" rotWithShape="1">
          <a:blip xmlns:r="http://schemas.openxmlformats.org/officeDocument/2006/relationships"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36D46-3EBB-43E2-BA81-D8FA12E53CED}" type="datetimeFigureOut">
              <a:rPr lang="es-ES" smtClean="0"/>
              <a:t>25/03/2025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1C638-E4F1-4FF1-B0F3-C9099C2EB61B}" type="slidenum">
              <a:rPr lang="es-ES" smtClean="0"/>
              <a:t>‹Nº›</a:t>
            </a:fld>
            <a:endParaRPr lang="es-ES"/>
          </a:p>
        </p:txBody>
      </p:sp>
    </p:spTree>
    <p:extLst>
      <p:ext uri="{BB962C8B-B14F-4D97-AF65-F5344CB8AC3E}">
        <p14:creationId xmlns:p14="http://schemas.microsoft.com/office/powerpoint/2010/main" val="196920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B51C638-E4F1-4FF1-B0F3-C9099C2EB61B}" type="slidenum">
              <a:rPr lang="es-ES" smtClean="0"/>
              <a:t>10</a:t>
            </a:fld>
            <a:endParaRPr lang="es-ES"/>
          </a:p>
        </p:txBody>
      </p:sp>
    </p:spTree>
    <p:extLst>
      <p:ext uri="{BB962C8B-B14F-4D97-AF65-F5344CB8AC3E}">
        <p14:creationId xmlns:p14="http://schemas.microsoft.com/office/powerpoint/2010/main" val="255459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2E0C0-E307-81E4-57EC-8BD234521C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B264F-C294-4422-4D90-61F21533C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95ED952-B6C5-77C1-C42B-7AFD4FED179A}"/>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5" name="Marcador de pie de página 4">
            <a:extLst>
              <a:ext uri="{FF2B5EF4-FFF2-40B4-BE49-F238E27FC236}">
                <a16:creationId xmlns:a16="http://schemas.microsoft.com/office/drawing/2014/main" id="{8C3762CC-66AD-0423-BC32-19C7F8F1C0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D31FCE-215A-2F7E-3861-B2D6F53719C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19083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4E56D-F2E2-F60C-F598-E76403E8AF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A926D6-3B4B-B13F-8584-D5AA142FFB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9FEC47-0D91-AACB-9CEE-DC012B176B6E}"/>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5" name="Marcador de pie de página 4">
            <a:extLst>
              <a:ext uri="{FF2B5EF4-FFF2-40B4-BE49-F238E27FC236}">
                <a16:creationId xmlns:a16="http://schemas.microsoft.com/office/drawing/2014/main" id="{F5E44EA8-AE35-86A3-6A78-2F07ADB3A5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2D16C7D-1507-08CF-5D6E-19A3364FA787}"/>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8704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15B300-3339-9DC2-F168-C9180CFC44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FF373FA-EA2C-4763-11BF-1FA3C9D3A67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0AC91E4-1392-6DFB-97F0-A67CF03CCE26}"/>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5" name="Marcador de pie de página 4">
            <a:extLst>
              <a:ext uri="{FF2B5EF4-FFF2-40B4-BE49-F238E27FC236}">
                <a16:creationId xmlns:a16="http://schemas.microsoft.com/office/drawing/2014/main" id="{C28C8DFD-8066-D526-6254-D24CE4DAC1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0FDAB7-2816-61AD-48AB-E3B20F8C24ED}"/>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4316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43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19014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55356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1735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4349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11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57691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286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52A6C-C474-F95A-A06D-7E974EBD9F4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1947A3-E55E-6D87-4A80-91A21DDC63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766C2E-14A3-9D51-9257-1D97CC237687}"/>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5" name="Marcador de pie de página 4">
            <a:extLst>
              <a:ext uri="{FF2B5EF4-FFF2-40B4-BE49-F238E27FC236}">
                <a16:creationId xmlns:a16="http://schemas.microsoft.com/office/drawing/2014/main" id="{E2836165-3ECB-6F5E-D0FF-EBD1D5CBF82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53483B-A03F-234C-FDA2-74A00A146505}"/>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41099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15542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1862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25/03/2025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5947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3929A-122E-8E2E-3143-6A8505A5D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A00309-85FD-1B80-DD81-20B11FE258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7317B6-FE02-AEAC-A6A1-D0E5C4368D6B}"/>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5" name="Marcador de pie de página 4">
            <a:extLst>
              <a:ext uri="{FF2B5EF4-FFF2-40B4-BE49-F238E27FC236}">
                <a16:creationId xmlns:a16="http://schemas.microsoft.com/office/drawing/2014/main" id="{E345C172-1D6C-7C17-E99F-A7E37FD74D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E66291-E1AF-AAB7-0A2A-55489CE163EF}"/>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90949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D1FF8-38FC-1397-EB9F-F4195B974FD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0590F2-6A48-C15A-8FBC-9925EC1943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5DBDF7-EFD0-C3FE-084E-B1DEE414F6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A3C2BC-55F8-F399-1ABD-27800CCC43A3}"/>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6" name="Marcador de pie de página 5">
            <a:extLst>
              <a:ext uri="{FF2B5EF4-FFF2-40B4-BE49-F238E27FC236}">
                <a16:creationId xmlns:a16="http://schemas.microsoft.com/office/drawing/2014/main" id="{5DB84772-2455-A871-7723-9FE3A303EE7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662405A-FAD7-8F23-9638-D387541C8682}"/>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8797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C2034-5EB4-B7AF-1653-2759248B28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F55AED-4A93-A3BB-BF33-91836C47E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ED315B0-E484-093E-86A3-285A9E5FCAF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23740A-6499-BC66-070E-F35614E33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B033E94-F878-7DDD-8E6F-4E3876C251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95B512-ACEA-55F8-3429-4687844BFD34}"/>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8" name="Marcador de pie de página 7">
            <a:extLst>
              <a:ext uri="{FF2B5EF4-FFF2-40B4-BE49-F238E27FC236}">
                <a16:creationId xmlns:a16="http://schemas.microsoft.com/office/drawing/2014/main" id="{1B673E64-8774-F1FC-D973-A9C55D9B149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7535C9-9604-081A-C95C-4C2D0715E86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41336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07B66-B6E6-CCA3-817E-9EE3A938B2F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E7DA8B6-9A41-2BC3-ECB6-926FC865AA67}"/>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4" name="Marcador de pie de página 3">
            <a:extLst>
              <a:ext uri="{FF2B5EF4-FFF2-40B4-BE49-F238E27FC236}">
                <a16:creationId xmlns:a16="http://schemas.microsoft.com/office/drawing/2014/main" id="{BEB13023-E9E6-1095-8D57-5AA0356F945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EB10BBA-CA6C-C2BF-60D0-6DFC07140806}"/>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85087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69C3E9-82F9-E09E-3F02-6F0B8A545C68}"/>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3" name="Marcador de pie de página 2">
            <a:extLst>
              <a:ext uri="{FF2B5EF4-FFF2-40B4-BE49-F238E27FC236}">
                <a16:creationId xmlns:a16="http://schemas.microsoft.com/office/drawing/2014/main" id="{B51EC1BA-2298-3342-55C9-17934F1F51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2A36AD-BD92-B771-36A3-D0572FA24F66}"/>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41330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7B0B7-B609-5333-73EE-C884268B0F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57276C-14BB-8527-57F6-AEFFA6A4A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E16095-24B1-7E1E-D823-62F2CB487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452882-19B1-4D44-04F8-16E4DCB82353}"/>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6" name="Marcador de pie de página 5">
            <a:extLst>
              <a:ext uri="{FF2B5EF4-FFF2-40B4-BE49-F238E27FC236}">
                <a16:creationId xmlns:a16="http://schemas.microsoft.com/office/drawing/2014/main" id="{15A86C37-3411-7551-EAE9-F8626BD4E0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CCDB9A2-E4F4-0778-7DEB-7B77EAD51610}"/>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65112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D9620-DB91-37F1-1C17-348CA9912F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9869215-452B-BC90-0C6D-F499E817B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617C9BF-267E-8673-C2D4-C66B76D82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1BF83E-B5E5-9085-17CB-E5780BD864BE}"/>
              </a:ext>
            </a:extLst>
          </p:cNvPr>
          <p:cNvSpPr>
            <a:spLocks noGrp="1"/>
          </p:cNvSpPr>
          <p:nvPr>
            <p:ph type="dt" sz="half" idx="10"/>
          </p:nvPr>
        </p:nvSpPr>
        <p:spPr/>
        <p:txBody>
          <a:bodyPr/>
          <a:lstStyle/>
          <a:p>
            <a:fld id="{46BAE267-5785-439A-AA25-907474C68CB9}" type="datetimeFigureOut">
              <a:rPr lang="es-ES" smtClean="0"/>
              <a:t>25/03/2025</a:t>
            </a:fld>
            <a:endParaRPr lang="es-ES"/>
          </a:p>
        </p:txBody>
      </p:sp>
      <p:sp>
        <p:nvSpPr>
          <p:cNvPr id="6" name="Marcador de pie de página 5">
            <a:extLst>
              <a:ext uri="{FF2B5EF4-FFF2-40B4-BE49-F238E27FC236}">
                <a16:creationId xmlns:a16="http://schemas.microsoft.com/office/drawing/2014/main" id="{5486AFCC-2838-1CD8-4309-FC2C12E6B4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AF4CD6-975C-3A9D-0A11-CBF82FA85EE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308621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A8BA2B-9331-91D6-533A-0097BDAFB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6A39D5-4C83-1299-AA5B-8462FC482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C17B2A-CEDC-6F29-B9B2-21EA83280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BAE267-5785-439A-AA25-907474C68CB9}" type="datetimeFigureOut">
              <a:rPr lang="es-ES" smtClean="0"/>
              <a:t>25/03/2025</a:t>
            </a:fld>
            <a:endParaRPr lang="es-ES"/>
          </a:p>
        </p:txBody>
      </p:sp>
      <p:sp>
        <p:nvSpPr>
          <p:cNvPr id="5" name="Marcador de pie de página 4">
            <a:extLst>
              <a:ext uri="{FF2B5EF4-FFF2-40B4-BE49-F238E27FC236}">
                <a16:creationId xmlns:a16="http://schemas.microsoft.com/office/drawing/2014/main" id="{FD820A96-1CE2-716F-EAC3-F66EA2E4C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DB79C7-FB92-EB69-ACE3-202714471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BE7891-24BC-453B-8CF6-18B5E4EF361C}" type="slidenum">
              <a:rPr lang="es-ES" smtClean="0"/>
              <a:t>‹Nº›</a:t>
            </a:fld>
            <a:endParaRPr lang="es-ES"/>
          </a:p>
        </p:txBody>
      </p:sp>
    </p:spTree>
    <p:extLst>
      <p:ext uri="{BB962C8B-B14F-4D97-AF65-F5344CB8AC3E}">
        <p14:creationId xmlns:p14="http://schemas.microsoft.com/office/powerpoint/2010/main" val="70186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25/03/2025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127751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jpeg"/><Relationship Id="rId7" Type="http://schemas.microsoft.com/office/2007/relationships/hdphoto" Target="../media/hdphoto3.wdp"/><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0FF1CE-317D-05AB-85B8-296C9E6522F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05377D8-331E-1EE0-ABDA-F6452A2E5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a:off x="1524" y="0"/>
            <a:ext cx="12188952"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agen 9" descr="Imagen que contiene roca, piedra, edificio, grande&#10;&#10;El contenido generado por IA puede ser incorrecto.">
            <a:extLst>
              <a:ext uri="{FF2B5EF4-FFF2-40B4-BE49-F238E27FC236}">
                <a16:creationId xmlns:a16="http://schemas.microsoft.com/office/drawing/2014/main" id="{189D9D2E-7B11-BA08-AC44-F17A6BFBDC83}"/>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tretch/>
        </p:blipFill>
        <p:spPr>
          <a:xfrm>
            <a:off x="321734" y="799211"/>
            <a:ext cx="3084025" cy="3810974"/>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4" name="Imagen 3">
            <a:extLst>
              <a:ext uri="{FF2B5EF4-FFF2-40B4-BE49-F238E27FC236}">
                <a16:creationId xmlns:a16="http://schemas.microsoft.com/office/drawing/2014/main" id="{F62D0B07-A410-E382-0327-7A506AFFCBE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321734" y="4830402"/>
            <a:ext cx="3084025" cy="1947881"/>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frente, flor, tabla, parado&#10;&#10;El contenido generado por IA puede ser incorrecto.">
            <a:extLst>
              <a:ext uri="{FF2B5EF4-FFF2-40B4-BE49-F238E27FC236}">
                <a16:creationId xmlns:a16="http://schemas.microsoft.com/office/drawing/2014/main" id="{9247EEC9-DC69-5029-4E8F-43774A4ECF6C}"/>
              </a:ext>
            </a:extLst>
          </p:cNvPr>
          <p:cNvPicPr>
            <a:picLocks noGrp="1" noRot="1" noChangeAspec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3598286" y="799211"/>
            <a:ext cx="4043250" cy="5979074"/>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6" name="Imagen 5">
            <a:extLst>
              <a:ext uri="{FF2B5EF4-FFF2-40B4-BE49-F238E27FC236}">
                <a16:creationId xmlns:a16="http://schemas.microsoft.com/office/drawing/2014/main" id="{E7CBC95A-A651-18DA-539C-A29F280BE715}"/>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p:blipFill>
        <p:spPr>
          <a:xfrm>
            <a:off x="7834063" y="799211"/>
            <a:ext cx="4036201" cy="5979074"/>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2" name="CuadroTexto 1">
            <a:extLst>
              <a:ext uri="{FF2B5EF4-FFF2-40B4-BE49-F238E27FC236}">
                <a16:creationId xmlns:a16="http://schemas.microsoft.com/office/drawing/2014/main" id="{B6D797C1-4388-5FF7-021A-25C922E6FC4D}"/>
              </a:ext>
            </a:extLst>
          </p:cNvPr>
          <p:cNvSpPr txBox="1"/>
          <p:nvPr/>
        </p:nvSpPr>
        <p:spPr>
          <a:xfrm>
            <a:off x="0" y="15253"/>
            <a:ext cx="12188952" cy="769441"/>
          </a:xfrm>
          <a:prstGeom prst="rect">
            <a:avLst/>
          </a:prstGeom>
          <a:noFill/>
        </p:spPr>
        <p:txBody>
          <a:bodyPr wrap="square" rtlCol="0">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outerShdw>
                </a:effectLst>
              </a:rPr>
              <a:t>THE GENESIS FOUNDATION</a:t>
            </a:r>
          </a:p>
        </p:txBody>
      </p:sp>
      <p:sp>
        <p:nvSpPr>
          <p:cNvPr id="3" name="CuadroTexto 2">
            <a:extLst>
              <a:ext uri="{FF2B5EF4-FFF2-40B4-BE49-F238E27FC236}">
                <a16:creationId xmlns:a16="http://schemas.microsoft.com/office/drawing/2014/main" id="{B8BCEE88-B1CE-94E9-B7FE-229B2E619E8C}"/>
              </a:ext>
            </a:extLst>
          </p:cNvPr>
          <p:cNvSpPr txBox="1"/>
          <p:nvPr/>
        </p:nvSpPr>
        <p:spPr>
          <a:xfrm>
            <a:off x="7834063" y="6381750"/>
            <a:ext cx="4036201" cy="338554"/>
          </a:xfrm>
          <a:prstGeom prst="rect">
            <a:avLst/>
          </a:prstGeom>
          <a:noFill/>
        </p:spPr>
        <p:txBody>
          <a:bodyPr wrap="square" rtlCol="0">
            <a:spAutoFit/>
          </a:bodyPr>
          <a:lstStyle/>
          <a:p>
            <a:pPr algn="ctr"/>
            <a:r>
              <a:rPr lang="en" sz="1600" b="1" dirty="0">
                <a:solidFill>
                  <a:srgbClr val="FAE6EF"/>
                </a:solidFill>
                <a:effectLst>
                  <a:outerShdw blurRad="38100" dist="38100" dir="2700000" algn="tl">
                    <a:srgbClr val="000000">
                      <a:alpha val="43137"/>
                    </a:srgbClr>
                  </a:outerShdw>
                </a:effectLst>
              </a:rPr>
              <a:t>Lesson 2 for April 12, 2025</a:t>
            </a:r>
          </a:p>
        </p:txBody>
      </p:sp>
    </p:spTree>
    <p:extLst>
      <p:ext uri="{BB962C8B-B14F-4D97-AF65-F5344CB8AC3E}">
        <p14:creationId xmlns:p14="http://schemas.microsoft.com/office/powerpoint/2010/main" val="49058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92D633-AE67-26CD-1379-4036BECE94FA}"/>
              </a:ext>
            </a:extLst>
          </p:cNvPr>
          <p:cNvSpPr txBox="1"/>
          <p:nvPr/>
        </p:nvSpPr>
        <p:spPr>
          <a:xfrm>
            <a:off x="599768" y="0"/>
            <a:ext cx="8774333"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“you will certainly DIE”</a:t>
            </a:r>
          </a:p>
        </p:txBody>
      </p:sp>
      <p:sp>
        <p:nvSpPr>
          <p:cNvPr id="5" name="CuadroTexto 4">
            <a:extLst>
              <a:ext uri="{FF2B5EF4-FFF2-40B4-BE49-F238E27FC236}">
                <a16:creationId xmlns:a16="http://schemas.microsoft.com/office/drawing/2014/main" id="{269D3BA0-A5D1-3B1B-4676-D761CBAAD282}"/>
              </a:ext>
            </a:extLst>
          </p:cNvPr>
          <p:cNvSpPr txBox="1"/>
          <p:nvPr/>
        </p:nvSpPr>
        <p:spPr>
          <a:xfrm>
            <a:off x="793476" y="586255"/>
            <a:ext cx="8386916" cy="646331"/>
          </a:xfrm>
          <a:prstGeom prst="rect">
            <a:avLst/>
          </a:prstGeom>
          <a:noFill/>
        </p:spPr>
        <p:txBody>
          <a:bodyPr wrap="square">
            <a:spAutoFit/>
          </a:bodyPr>
          <a:lstStyle/>
          <a:p>
            <a:pPr algn="ctr"/>
            <a:r>
              <a:rPr lang="en" b="1" dirty="0">
                <a:solidFill>
                  <a:srgbClr val="A6F0EB"/>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A6F0EB"/>
                </a:solidFill>
                <a:effectLst>
                  <a:outerShdw blurRad="38100" dist="38100" dir="2700000" algn="tl">
                    <a:srgbClr val="000000">
                      <a:alpha val="43137"/>
                    </a:srgbClr>
                  </a:outerShdw>
                </a:effectLst>
                <a:latin typeface="Comic Sans MS" panose="030F0702030302020204" pitchFamily="66" charset="0"/>
              </a:rPr>
              <a:t>but you must not eat from the tree of the knowledge of good and evil, for when you eat from it you will certainly die</a:t>
            </a:r>
            <a:r>
              <a:rPr lang="en" b="1" dirty="0">
                <a:solidFill>
                  <a:srgbClr val="A6F0EB"/>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A6F0EB"/>
                </a:solidFill>
                <a:effectLst>
                  <a:outerShdw blurRad="38100" dist="38100" dir="2700000" algn="tl">
                    <a:srgbClr val="000000">
                      <a:alpha val="43137"/>
                    </a:srgbClr>
                  </a:outerShdw>
                </a:effectLst>
                <a:latin typeface="Comic Sans MS" panose="030F0702030302020204" pitchFamily="66" charset="0"/>
              </a:rPr>
              <a:t>(Genesis 2:17)</a:t>
            </a:r>
          </a:p>
        </p:txBody>
      </p:sp>
      <p:sp>
        <p:nvSpPr>
          <p:cNvPr id="6" name="CuadroTexto 5">
            <a:extLst>
              <a:ext uri="{FF2B5EF4-FFF2-40B4-BE49-F238E27FC236}">
                <a16:creationId xmlns:a16="http://schemas.microsoft.com/office/drawing/2014/main" id="{35D3D5B1-1EAD-B3C5-24DB-BD8B87C3F1CD}"/>
              </a:ext>
            </a:extLst>
          </p:cNvPr>
          <p:cNvSpPr txBox="1"/>
          <p:nvPr/>
        </p:nvSpPr>
        <p:spPr>
          <a:xfrm>
            <a:off x="2998840" y="1355696"/>
            <a:ext cx="6380176" cy="1015663"/>
          </a:xfrm>
          <a:prstGeom prst="rect">
            <a:avLst/>
          </a:prstGeom>
          <a:noFill/>
        </p:spPr>
        <p:txBody>
          <a:bodyPr wrap="square" rtlCol="0">
            <a:spAutoFit/>
          </a:bodyPr>
          <a:lstStyle/>
          <a:p>
            <a:pPr>
              <a:spcBef>
                <a:spcPts val="600"/>
              </a:spcBef>
            </a:pPr>
            <a:r>
              <a:rPr lang="en" sz="2000" b="1" dirty="0"/>
              <a:t>God was the first to mention death (Gen. 2:17.) But death could only exist as a consequence of sin</a:t>
            </a:r>
            <a:br>
              <a:rPr lang="en" sz="2000" b="1" dirty="0"/>
            </a:br>
            <a:r>
              <a:rPr lang="en" sz="2000" b="1" dirty="0"/>
              <a:t>(Rom. 5:12.)</a:t>
            </a:r>
          </a:p>
        </p:txBody>
      </p:sp>
      <p:pic>
        <p:nvPicPr>
          <p:cNvPr id="8" name="Imagen 7" descr="Una caricatura de una persona&#10;&#10;El contenido generado por IA puede ser incorrecto.">
            <a:extLst>
              <a:ext uri="{FF2B5EF4-FFF2-40B4-BE49-F238E27FC236}">
                <a16:creationId xmlns:a16="http://schemas.microsoft.com/office/drawing/2014/main" id="{7BF854E1-F1FB-EA68-22C5-FBE1A3805C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825" y="1382811"/>
            <a:ext cx="2643991" cy="2113760"/>
          </a:xfrm>
          <a:prstGeom prst="rect">
            <a:avLst/>
          </a:prstGeom>
          <a:solidFill>
            <a:srgbClr val="FFFFFF">
              <a:shade val="85000"/>
            </a:srgbClr>
          </a:solidFill>
          <a:ln w="88900" cap="sq">
            <a:solidFill>
              <a:srgbClr val="9AAA2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21DB01E3-E10F-FABF-7C2D-EEA851444F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4100" y="120531"/>
            <a:ext cx="2643991" cy="3315565"/>
          </a:xfrm>
          <a:prstGeom prst="snip2DiagRect">
            <a:avLst>
              <a:gd name="adj1" fmla="val 1859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52A12E5-E2FC-7382-1479-47120EFC96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74099" y="3578390"/>
            <a:ext cx="2643992" cy="3209512"/>
          </a:xfrm>
          <a:prstGeom prst="rect">
            <a:avLst/>
          </a:prstGeom>
          <a:ln w="57150">
            <a:solidFill>
              <a:schemeClr val="tx1"/>
            </a:solidFill>
          </a:ln>
          <a:effectLst>
            <a:innerShdw blurRad="114300">
              <a:prstClr val="black"/>
            </a:innerShdw>
          </a:effectLst>
        </p:spPr>
      </p:pic>
      <p:pic>
        <p:nvPicPr>
          <p:cNvPr id="14" name="Imagen 13">
            <a:extLst>
              <a:ext uri="{FF2B5EF4-FFF2-40B4-BE49-F238E27FC236}">
                <a16:creationId xmlns:a16="http://schemas.microsoft.com/office/drawing/2014/main" id="{74278582-4F49-EED0-783C-0CF403B2E1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3909" y="3731296"/>
            <a:ext cx="3027110" cy="3027110"/>
          </a:xfrm>
          <a:prstGeom prst="snip2DiagRect">
            <a:avLst>
              <a:gd name="adj1" fmla="val 0"/>
              <a:gd name="adj2" fmla="val 22514"/>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F6D81669-60FE-3B76-D995-484E438A7425}"/>
              </a:ext>
            </a:extLst>
          </p:cNvPr>
          <p:cNvSpPr txBox="1"/>
          <p:nvPr/>
        </p:nvSpPr>
        <p:spPr>
          <a:xfrm>
            <a:off x="3484641" y="3767434"/>
            <a:ext cx="5708784" cy="1631216"/>
          </a:xfrm>
          <a:prstGeom prst="rect">
            <a:avLst/>
          </a:prstGeom>
          <a:noFill/>
        </p:spPr>
        <p:txBody>
          <a:bodyPr wrap="square">
            <a:spAutoFit/>
          </a:bodyPr>
          <a:lstStyle/>
          <a:p>
            <a:pPr>
              <a:spcBef>
                <a:spcPts val="600"/>
              </a:spcBef>
            </a:pPr>
            <a:r>
              <a:rPr lang="en" sz="2000" b="1" dirty="0"/>
              <a:t>History was repeated centuries later, when the Righteous One died at the hands of the unrighteous (Mark 15:14.) Unlike Abel, Jesus—who could have prevented his death—allowed himself to be killed (Eph. 5:2.)</a:t>
            </a:r>
          </a:p>
        </p:txBody>
      </p:sp>
      <p:sp>
        <p:nvSpPr>
          <p:cNvPr id="18" name="CuadroTexto 17">
            <a:extLst>
              <a:ext uri="{FF2B5EF4-FFF2-40B4-BE49-F238E27FC236}">
                <a16:creationId xmlns:a16="http://schemas.microsoft.com/office/drawing/2014/main" id="{6A21A9D5-50B3-F5A7-2919-B1AA82C68CC6}"/>
              </a:ext>
            </a:extLst>
          </p:cNvPr>
          <p:cNvSpPr txBox="1"/>
          <p:nvPr/>
        </p:nvSpPr>
        <p:spPr>
          <a:xfrm>
            <a:off x="2998576" y="2407677"/>
            <a:ext cx="6370608" cy="1323439"/>
          </a:xfrm>
          <a:prstGeom prst="rect">
            <a:avLst/>
          </a:prstGeom>
          <a:noFill/>
        </p:spPr>
        <p:txBody>
          <a:bodyPr wrap="square">
            <a:spAutoFit/>
          </a:bodyPr>
          <a:lstStyle/>
          <a:p>
            <a:pPr>
              <a:spcBef>
                <a:spcPts val="600"/>
              </a:spcBef>
            </a:pPr>
            <a:r>
              <a:rPr lang="en" sz="2000" b="1" dirty="0"/>
              <a:t>Death is often associated with old age. But the first recorded death was that of a young man: Abel</a:t>
            </a:r>
            <a:br>
              <a:rPr lang="en" sz="2000" b="1" dirty="0"/>
            </a:br>
            <a:r>
              <a:rPr lang="en" sz="2000" b="1" dirty="0"/>
              <a:t>(Gen. 4:8.) He, though a righteous man, died at the hands of an unrighteous man (Heb. 11:4; 1 Jn. 3:12.)</a:t>
            </a:r>
          </a:p>
        </p:txBody>
      </p:sp>
      <p:sp>
        <p:nvSpPr>
          <p:cNvPr id="20" name="CuadroTexto 19">
            <a:extLst>
              <a:ext uri="{FF2B5EF4-FFF2-40B4-BE49-F238E27FC236}">
                <a16:creationId xmlns:a16="http://schemas.microsoft.com/office/drawing/2014/main" id="{B8FE7458-C9F1-BB85-E6E9-658BF5FFC0E1}"/>
              </a:ext>
            </a:extLst>
          </p:cNvPr>
          <p:cNvSpPr txBox="1"/>
          <p:nvPr/>
        </p:nvSpPr>
        <p:spPr>
          <a:xfrm>
            <a:off x="3484641" y="5434967"/>
            <a:ext cx="5762601" cy="1323439"/>
          </a:xfrm>
          <a:prstGeom prst="rect">
            <a:avLst/>
          </a:prstGeom>
          <a:noFill/>
        </p:spPr>
        <p:txBody>
          <a:bodyPr wrap="square">
            <a:spAutoFit/>
          </a:bodyPr>
          <a:lstStyle/>
          <a:p>
            <a:pPr>
              <a:spcBef>
                <a:spcPts val="600"/>
              </a:spcBef>
            </a:pPr>
            <a:r>
              <a:rPr lang="en" sz="2000" b="1" dirty="0"/>
              <a:t>Jesus did what Abel could not: he conquered death (Rom. 6:9.) And, as Revelation 1:18 shows, he received “the keys of death,” with which he could open the tombs (“hell” or “Hades”.)</a:t>
            </a:r>
          </a:p>
        </p:txBody>
      </p:sp>
    </p:spTree>
    <p:extLst>
      <p:ext uri="{BB962C8B-B14F-4D97-AF65-F5344CB8AC3E}">
        <p14:creationId xmlns:p14="http://schemas.microsoft.com/office/powerpoint/2010/main" val="309914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upRight)">
                                      <p:cBhvr>
                                        <p:cTn id="42" dur="500"/>
                                        <p:tgtEl>
                                          <p:spTgt spid="1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56ADA9-8FD2-CA95-17E8-1D925A56B4EE}"/>
              </a:ext>
            </a:extLst>
          </p:cNvPr>
          <p:cNvSpPr txBox="1"/>
          <p:nvPr/>
        </p:nvSpPr>
        <p:spPr>
          <a:xfrm>
            <a:off x="2900516" y="0"/>
            <a:ext cx="9291483"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SERPENT was </a:t>
            </a:r>
            <a:r>
              <a:rPr lang="es-ES"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more </a:t>
            </a:r>
            <a:r>
              <a:rPr lang="es-ES" sz="4400" b="1" dirty="0" err="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crafty</a:t>
            </a: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t>
            </a:r>
          </a:p>
        </p:txBody>
      </p:sp>
      <p:sp>
        <p:nvSpPr>
          <p:cNvPr id="5" name="CuadroTexto 4">
            <a:extLst>
              <a:ext uri="{FF2B5EF4-FFF2-40B4-BE49-F238E27FC236}">
                <a16:creationId xmlns:a16="http://schemas.microsoft.com/office/drawing/2014/main" id="{CF309D91-F1E2-0DFF-7C62-109C69D8517F}"/>
              </a:ext>
            </a:extLst>
          </p:cNvPr>
          <p:cNvSpPr txBox="1"/>
          <p:nvPr/>
        </p:nvSpPr>
        <p:spPr>
          <a:xfrm>
            <a:off x="3264853" y="635024"/>
            <a:ext cx="8134350" cy="646331"/>
          </a:xfrm>
          <a:prstGeom prst="rect">
            <a:avLst/>
          </a:prstGeom>
          <a:noFill/>
        </p:spPr>
        <p:txBody>
          <a:bodyPr wrap="square">
            <a:spAutoFit/>
          </a:bodyPr>
          <a:lstStyle/>
          <a:p>
            <a:pPr algn="ctr"/>
            <a:r>
              <a:rPr lang="en" b="1" dirty="0">
                <a:solidFill>
                  <a:srgbClr val="C00000"/>
                </a:solidFill>
                <a:effectLst>
                  <a:glow rad="114300">
                    <a:schemeClr val="bg1"/>
                  </a:glow>
                </a:effectLst>
                <a:latin typeface="Comic Sans MS" panose="030F0702030302020204" pitchFamily="66" charset="0"/>
              </a:rPr>
              <a:t>“</a:t>
            </a:r>
            <a:r>
              <a:rPr lang="en-US" b="1" dirty="0">
                <a:solidFill>
                  <a:srgbClr val="C00000"/>
                </a:solidFill>
                <a:effectLst>
                  <a:glow rad="114300">
                    <a:schemeClr val="bg1"/>
                  </a:glow>
                </a:effectLst>
                <a:latin typeface="Comic Sans MS" panose="030F0702030302020204" pitchFamily="66" charset="0"/>
              </a:rPr>
              <a:t>Now the serpent was more crafty than any of the wild animals the Lord God had made</a:t>
            </a:r>
            <a:r>
              <a:rPr lang="en" b="1" dirty="0">
                <a:solidFill>
                  <a:srgbClr val="C00000"/>
                </a:solidFill>
                <a:effectLst>
                  <a:glow rad="114300">
                    <a:schemeClr val="bg1"/>
                  </a:glow>
                </a:effectLst>
                <a:latin typeface="Comic Sans MS" panose="030F0702030302020204" pitchFamily="66" charset="0"/>
              </a:rPr>
              <a:t>” </a:t>
            </a:r>
            <a:r>
              <a:rPr lang="en" sz="1400" b="1" dirty="0">
                <a:solidFill>
                  <a:srgbClr val="C00000"/>
                </a:solidFill>
                <a:effectLst>
                  <a:glow rad="114300">
                    <a:schemeClr val="bg1"/>
                  </a:glow>
                </a:effectLst>
                <a:latin typeface="Comic Sans MS" panose="030F0702030302020204" pitchFamily="66" charset="0"/>
              </a:rPr>
              <a:t>(Genesis 3:1a)</a:t>
            </a:r>
            <a:endParaRPr lang="es-ES" b="1" dirty="0">
              <a:solidFill>
                <a:srgbClr val="C00000"/>
              </a:solidFill>
              <a:effectLst>
                <a:glow rad="114300">
                  <a:schemeClr val="bg1"/>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1ED308DB-C985-E0F6-051A-88DAAE33F93F}"/>
              </a:ext>
            </a:extLst>
          </p:cNvPr>
          <p:cNvSpPr txBox="1"/>
          <p:nvPr/>
        </p:nvSpPr>
        <p:spPr>
          <a:xfrm>
            <a:off x="247649" y="1298704"/>
            <a:ext cx="7087216" cy="707886"/>
          </a:xfrm>
          <a:prstGeom prst="rect">
            <a:avLst/>
          </a:prstGeom>
          <a:noFill/>
        </p:spPr>
        <p:txBody>
          <a:bodyPr wrap="square" rtlCol="0">
            <a:spAutoFit/>
          </a:bodyPr>
          <a:lstStyle/>
          <a:p>
            <a:pPr>
              <a:spcBef>
                <a:spcPts val="600"/>
              </a:spcBef>
            </a:pPr>
            <a:r>
              <a:rPr lang="en" sz="2000" b="1" dirty="0"/>
              <a:t>Revelation presents a dragon (Rev. 12:3-4.) It also tells us that this dragon is a symbol of Satan (Rev. 12:9.)</a:t>
            </a:r>
          </a:p>
        </p:txBody>
      </p:sp>
      <p:pic>
        <p:nvPicPr>
          <p:cNvPr id="4" name="Imagen 3" descr="Un dibujo de una persona&#10;&#10;El contenido generado por IA puede ser incorrecto.">
            <a:extLst>
              <a:ext uri="{FF2B5EF4-FFF2-40B4-BE49-F238E27FC236}">
                <a16:creationId xmlns:a16="http://schemas.microsoft.com/office/drawing/2014/main" id="{22AE9132-6F1E-DF23-5D1F-023B287249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3900" y="1492651"/>
            <a:ext cx="4459780" cy="3344836"/>
          </a:xfrm>
          <a:prstGeom prst="rect">
            <a:avLst/>
          </a:prstGeom>
          <a:ln w="88900" cap="sq" cmpd="thickThin">
            <a:solidFill>
              <a:srgbClr val="000000"/>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3860F641-0FC4-4DCE-9E0F-6C0C69585397}"/>
              </a:ext>
            </a:extLst>
          </p:cNvPr>
          <p:cNvSpPr txBox="1"/>
          <p:nvPr/>
        </p:nvSpPr>
        <p:spPr>
          <a:xfrm>
            <a:off x="8288976" y="5048783"/>
            <a:ext cx="3805081" cy="1631216"/>
          </a:xfrm>
          <a:prstGeom prst="rect">
            <a:avLst/>
          </a:prstGeom>
          <a:noFill/>
        </p:spPr>
        <p:txBody>
          <a:bodyPr wrap="square">
            <a:spAutoFit/>
          </a:bodyPr>
          <a:lstStyle/>
          <a:p>
            <a:pPr>
              <a:spcBef>
                <a:spcPts val="600"/>
              </a:spcBef>
            </a:pPr>
            <a:r>
              <a:rPr lang="en" sz="2000" b="1" dirty="0"/>
              <a:t>How can we defend ourselves against his tricks? One way is to study how he first did it. His basic tactics haven't changed over the centuries.</a:t>
            </a:r>
          </a:p>
        </p:txBody>
      </p:sp>
      <p:sp>
        <p:nvSpPr>
          <p:cNvPr id="10" name="CuadroTexto 9">
            <a:extLst>
              <a:ext uri="{FF2B5EF4-FFF2-40B4-BE49-F238E27FC236}">
                <a16:creationId xmlns:a16="http://schemas.microsoft.com/office/drawing/2014/main" id="{BA4A1162-5F65-40B4-1F54-76C924BE0AA8}"/>
              </a:ext>
            </a:extLst>
          </p:cNvPr>
          <p:cNvSpPr txBox="1"/>
          <p:nvPr/>
        </p:nvSpPr>
        <p:spPr>
          <a:xfrm>
            <a:off x="1888715" y="4151680"/>
            <a:ext cx="3805083" cy="2554545"/>
          </a:xfrm>
          <a:prstGeom prst="rect">
            <a:avLst/>
          </a:prstGeom>
          <a:noFill/>
        </p:spPr>
        <p:txBody>
          <a:bodyPr wrap="square">
            <a:spAutoFit/>
          </a:bodyPr>
          <a:lstStyle/>
          <a:p>
            <a:pPr>
              <a:spcBef>
                <a:spcPts val="600"/>
              </a:spcBef>
            </a:pPr>
            <a:r>
              <a:rPr lang="en" sz="2000" b="1" dirty="0"/>
              <a:t>In Revelation, we are reminded that this has been his purpose throughout history, and that it will be his special target at the end of time (Rev. 13:14.) He will even attempt to deceive everyone in the very presence of God (Rev. 20:8.)</a:t>
            </a:r>
          </a:p>
        </p:txBody>
      </p:sp>
      <p:pic>
        <p:nvPicPr>
          <p:cNvPr id="14" name="Imagen 13" descr="Un dibujo de un hombre con un gato&#10;&#10;El contenido generado por IA puede ser incorrecto.">
            <a:extLst>
              <a:ext uri="{FF2B5EF4-FFF2-40B4-BE49-F238E27FC236}">
                <a16:creationId xmlns:a16="http://schemas.microsoft.com/office/drawing/2014/main" id="{94B03FFD-B2DD-A23D-58AE-70E382A025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943" y="4131583"/>
            <a:ext cx="1705757" cy="2565459"/>
          </a:xfrm>
          <a:prstGeom prst="ellipse">
            <a:avLst/>
          </a:prstGeom>
          <a:ln w="63500" cap="rnd">
            <a:solidFill>
              <a:srgbClr val="DEA048"/>
            </a:solidFill>
          </a:ln>
          <a:effectLst/>
          <a:scene3d>
            <a:camera prst="orthographicFront"/>
            <a:lightRig rig="contrasting" dir="t">
              <a:rot lat="0" lon="0" rev="3000000"/>
            </a:lightRig>
          </a:scene3d>
          <a:sp3d contourW="7620">
            <a:bevelT w="95250" h="31750"/>
            <a:contourClr>
              <a:srgbClr val="333333"/>
            </a:contourClr>
          </a:sp3d>
        </p:spPr>
      </p:pic>
      <p:pic>
        <p:nvPicPr>
          <p:cNvPr id="16" name="Imagen 15" descr="Dibujo de un hombre con un caballo&#10;&#10;El contenido generado por IA puede ser incorrecto.">
            <a:extLst>
              <a:ext uri="{FF2B5EF4-FFF2-40B4-BE49-F238E27FC236}">
                <a16:creationId xmlns:a16="http://schemas.microsoft.com/office/drawing/2014/main" id="{003E0D7D-1412-E30B-30BA-30E2AFFF31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908" y="5094513"/>
            <a:ext cx="2437389" cy="1611711"/>
          </a:xfrm>
          <a:prstGeom prst="round2DiagRect">
            <a:avLst>
              <a:gd name="adj1" fmla="val 0"/>
              <a:gd name="adj2" fmla="val 23792"/>
            </a:avLst>
          </a:prstGeom>
          <a:ln w="28575" cap="sq">
            <a:solidFill>
              <a:srgbClr val="C00000"/>
            </a:solidFill>
            <a:miter lim="800000"/>
          </a:ln>
          <a:effectLst>
            <a:outerShdw blurRad="50800" dist="38100" dir="2700000" algn="tl" rotWithShape="0">
              <a:prstClr val="black">
                <a:alpha val="40000"/>
              </a:prstClr>
            </a:outerShdw>
          </a:effectLst>
        </p:spPr>
      </p:pic>
      <p:pic>
        <p:nvPicPr>
          <p:cNvPr id="18" name="Imagen 17" descr="Un grupo de personas en un escenario&#10;&#10;El contenido generado por IA puede ser incorrecto.">
            <a:extLst>
              <a:ext uri="{FF2B5EF4-FFF2-40B4-BE49-F238E27FC236}">
                <a16:creationId xmlns:a16="http://schemas.microsoft.com/office/drawing/2014/main" id="{E804A2E2-5B6D-BAA2-622D-7DB5AA03797D}"/>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5746908" y="3692785"/>
            <a:ext cx="1565456" cy="1238686"/>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20" name="Imagen 19" descr="Serpiente de color cafe&#10;&#10;El contenido generado por IA puede ser incorrecto.">
            <a:extLst>
              <a:ext uri="{FF2B5EF4-FFF2-40B4-BE49-F238E27FC236}">
                <a16:creationId xmlns:a16="http://schemas.microsoft.com/office/drawing/2014/main" id="{CF0EDBCE-B2C2-62F8-B6D2-1D8B2E04F0C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11302"/>
            <a:ext cx="2472057" cy="1610133"/>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0CB89DA3-68A3-5040-4BBA-0AC4CDC61E79}"/>
              </a:ext>
            </a:extLst>
          </p:cNvPr>
          <p:cNvSpPr txBox="1"/>
          <p:nvPr/>
        </p:nvSpPr>
        <p:spPr>
          <a:xfrm>
            <a:off x="247649" y="3006864"/>
            <a:ext cx="7087214" cy="1015663"/>
          </a:xfrm>
          <a:prstGeom prst="rect">
            <a:avLst/>
          </a:prstGeom>
          <a:noFill/>
        </p:spPr>
        <p:txBody>
          <a:bodyPr wrap="square">
            <a:spAutoFit/>
          </a:bodyPr>
          <a:lstStyle/>
          <a:p>
            <a:pPr>
              <a:spcBef>
                <a:spcPts val="600"/>
              </a:spcBef>
            </a:pPr>
            <a:r>
              <a:rPr lang="en" sz="2000" b="1" dirty="0"/>
              <a:t>Of course, the first serpent mentioned in the Bible</a:t>
            </a:r>
            <a:br>
              <a:rPr lang="en" sz="2000" b="1" dirty="0"/>
            </a:br>
            <a:r>
              <a:rPr lang="en" sz="2000" b="1" dirty="0"/>
              <a:t>(Gen. 3:1.) In Eden, Satan (the serpent) deceived the whole world (i.e., Adam and Eve.)</a:t>
            </a:r>
          </a:p>
        </p:txBody>
      </p:sp>
      <p:sp>
        <p:nvSpPr>
          <p:cNvPr id="11" name="CuadroTexto 10">
            <a:extLst>
              <a:ext uri="{FF2B5EF4-FFF2-40B4-BE49-F238E27FC236}">
                <a16:creationId xmlns:a16="http://schemas.microsoft.com/office/drawing/2014/main" id="{6E2346FD-A7FC-4F9C-804C-A6A9A5C157E4}"/>
              </a:ext>
            </a:extLst>
          </p:cNvPr>
          <p:cNvSpPr txBox="1"/>
          <p:nvPr/>
        </p:nvSpPr>
        <p:spPr>
          <a:xfrm>
            <a:off x="247647" y="2018243"/>
            <a:ext cx="7087215" cy="1015663"/>
          </a:xfrm>
          <a:prstGeom prst="rect">
            <a:avLst/>
          </a:prstGeom>
          <a:noFill/>
        </p:spPr>
        <p:txBody>
          <a:bodyPr wrap="square">
            <a:spAutoFit/>
          </a:bodyPr>
          <a:lstStyle/>
          <a:p>
            <a:pPr>
              <a:spcBef>
                <a:spcPts val="600"/>
              </a:spcBef>
            </a:pPr>
            <a:r>
              <a:rPr lang="en" sz="2000" b="1" dirty="0"/>
              <a:t>In identifying the symbol of the dragon, he adds a new symbol: Satan is “the ancient serpent.” Which serpent is he referring to?</a:t>
            </a:r>
          </a:p>
        </p:txBody>
      </p:sp>
    </p:spTree>
    <p:extLst>
      <p:ext uri="{BB962C8B-B14F-4D97-AF65-F5344CB8AC3E}">
        <p14:creationId xmlns:p14="http://schemas.microsoft.com/office/powerpoint/2010/main" val="294425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750"/>
                                        <p:tgtEl>
                                          <p:spTgt spid="14"/>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strips(downLeft)">
                                      <p:cBhvr>
                                        <p:cTn id="50" dur="500"/>
                                        <p:tgtEl>
                                          <p:spTgt spid="18"/>
                                        </p:tgtEl>
                                      </p:cBhvr>
                                    </p:animEffect>
                                  </p:childTnLst>
                                </p:cTn>
                              </p:par>
                              <p:par>
                                <p:cTn id="51" presetID="18" presetClass="entr" presetSubtype="9"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strips(upLeft)">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1D16E7-D52C-1CC6-097E-AF1A76FFD4F3}"/>
              </a:ext>
            </a:extLst>
          </p:cNvPr>
          <p:cNvSpPr txBox="1"/>
          <p:nvPr/>
        </p:nvSpPr>
        <p:spPr>
          <a:xfrm>
            <a:off x="679550" y="2787507"/>
            <a:ext cx="10628588" cy="3046988"/>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en-US" sz="3200" b="1" dirty="0">
                <a:latin typeface="Constantia" panose="02030602050306030303" pitchFamily="18" charset="0"/>
              </a:rPr>
              <a:t>The gospel is revealed in all the prophecies of the first advent of Christ as the Savior of men. Every act of the old dispensation to turn men away from sin or to bring them forgiveness was done with reference to the Savior who was to come. He was the stepping stone by which man was to be exalted</a:t>
            </a:r>
            <a:r>
              <a:rPr lang="en" sz="3200" b="1" dirty="0">
                <a:latin typeface="Constantia" panose="02030602050306030303" pitchFamily="18" charset="0"/>
              </a:rPr>
              <a:t>.” </a:t>
            </a:r>
          </a:p>
        </p:txBody>
      </p:sp>
      <p:sp>
        <p:nvSpPr>
          <p:cNvPr id="4" name="CuadroTexto 3">
            <a:extLst>
              <a:ext uri="{FF2B5EF4-FFF2-40B4-BE49-F238E27FC236}">
                <a16:creationId xmlns:a16="http://schemas.microsoft.com/office/drawing/2014/main" id="{E69EAE4D-12F3-BE95-1F27-13A486C3F41D}"/>
              </a:ext>
            </a:extLst>
          </p:cNvPr>
          <p:cNvSpPr txBox="1"/>
          <p:nvPr/>
        </p:nvSpPr>
        <p:spPr>
          <a:xfrm>
            <a:off x="0" y="1394339"/>
            <a:ext cx="12192000" cy="338554"/>
          </a:xfrm>
          <a:prstGeom prst="rect">
            <a:avLst/>
          </a:prstGeom>
          <a:noFill/>
        </p:spPr>
        <p:txBody>
          <a:bodyPr wrap="square" rtlCol="0">
            <a:spAutoFit/>
          </a:bodyPr>
          <a:lstStyle/>
          <a:p>
            <a:pPr algn="ctr"/>
            <a:r>
              <a:rPr lang="en" sz="1600" b="1" dirty="0"/>
              <a:t>EGW (Manuscript)  Releases, vol. 10, pg. 156)</a:t>
            </a:r>
          </a:p>
        </p:txBody>
      </p:sp>
    </p:spTree>
    <p:extLst>
      <p:ext uri="{BB962C8B-B14F-4D97-AF65-F5344CB8AC3E}">
        <p14:creationId xmlns:p14="http://schemas.microsoft.com/office/powerpoint/2010/main" val="201324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E4022A-75CA-9E5E-894A-807721C7A989}"/>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0486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ropa, agua, pasto, mujer&#10;&#10;Descripción generada automáticamente">
            <a:extLst>
              <a:ext uri="{FF2B5EF4-FFF2-40B4-BE49-F238E27FC236}">
                <a16:creationId xmlns:a16="http://schemas.microsoft.com/office/drawing/2014/main" id="{87D42AD7-0FBD-320F-E81A-0F9AECECC44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5" b="15"/>
          <a:stretch/>
        </p:blipFill>
        <p:spPr>
          <a:xfrm>
            <a:off x="7091917" y="216527"/>
            <a:ext cx="4855534" cy="6474046"/>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FF2F3D9E-A95F-842F-F721-107D412AE032}"/>
              </a:ext>
            </a:extLst>
          </p:cNvPr>
          <p:cNvSpPr txBox="1"/>
          <p:nvPr/>
        </p:nvSpPr>
        <p:spPr>
          <a:xfrm>
            <a:off x="435548" y="437339"/>
            <a:ext cx="6220822" cy="60324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“The next day John saw Jesus coming toward him, and said, ‘Behold! The Lamb of God who takes away the sin of the world!’ ”</a:t>
            </a:r>
            <a:endParaRPr kumimoji="0" lang="es-ES"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John 1:29, </a:t>
            </a:r>
            <a:r>
              <a:rPr kumimoji="0" lang="es-ES" sz="3200" b="1" i="0" u="none" strike="noStrike" kern="1200" cap="none" spc="50" normalizeH="0" baseline="0" noProof="0" dirty="0" err="1">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NKJV</a:t>
            </a:r>
            <a:endParaRPr kumimoji="0" lang="es-ES" sz="40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9511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76E69E-5ABF-43AA-7978-A2FAE9233857}"/>
              </a:ext>
            </a:extLst>
          </p:cNvPr>
          <p:cNvSpPr txBox="1"/>
          <p:nvPr/>
        </p:nvSpPr>
        <p:spPr>
          <a:xfrm>
            <a:off x="7325035" y="3635478"/>
            <a:ext cx="4866965"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2410E5"/>
                </a:solidFill>
              </a:rPr>
              <a:t>The principle of first mention.</a:t>
            </a:r>
          </a:p>
          <a:p>
            <a:pPr>
              <a:spcBef>
                <a:spcPts val="1800"/>
              </a:spcBef>
            </a:pPr>
            <a:r>
              <a:rPr lang="en" sz="2000" b="1" dirty="0">
                <a:solidFill>
                  <a:srgbClr val="028609"/>
                </a:solidFill>
              </a:rPr>
              <a:t>Genesis 22: Love and the Lamb.</a:t>
            </a:r>
          </a:p>
          <a:p>
            <a:pPr lvl="1">
              <a:spcBef>
                <a:spcPts val="600"/>
              </a:spcBef>
            </a:pPr>
            <a:r>
              <a:rPr lang="en" sz="2000" b="1" dirty="0"/>
              <a:t>“whom you LOVE”</a:t>
            </a:r>
          </a:p>
          <a:p>
            <a:pPr lvl="1">
              <a:spcBef>
                <a:spcPts val="600"/>
              </a:spcBef>
            </a:pPr>
            <a:r>
              <a:rPr lang="en" sz="2000" b="1" dirty="0"/>
              <a:t>“where is the LAMB?”</a:t>
            </a:r>
          </a:p>
          <a:p>
            <a:pPr>
              <a:spcBef>
                <a:spcPts val="1800"/>
              </a:spcBef>
            </a:pPr>
            <a:r>
              <a:rPr lang="en" sz="2000" b="1" dirty="0">
                <a:solidFill>
                  <a:srgbClr val="AF0404"/>
                </a:solidFill>
              </a:rPr>
              <a:t>Genesis 2-3: Death and the Serpent.</a:t>
            </a:r>
          </a:p>
          <a:p>
            <a:pPr lvl="1">
              <a:spcBef>
                <a:spcPts val="600"/>
              </a:spcBef>
            </a:pPr>
            <a:r>
              <a:rPr lang="en" sz="2000" b="1" dirty="0"/>
              <a:t>“you will </a:t>
            </a:r>
            <a:r>
              <a:rPr lang="es-ES" sz="2000" b="1" dirty="0" err="1"/>
              <a:t>certainly</a:t>
            </a:r>
            <a:r>
              <a:rPr lang="en" sz="2000" b="1" dirty="0"/>
              <a:t> DIE”</a:t>
            </a:r>
          </a:p>
          <a:p>
            <a:pPr lvl="1">
              <a:spcBef>
                <a:spcPts val="600"/>
              </a:spcBef>
            </a:pPr>
            <a:r>
              <a:rPr lang="en" sz="2000" b="1" dirty="0"/>
              <a:t>“The SERPENT was </a:t>
            </a:r>
            <a:r>
              <a:rPr lang="es-ES" sz="2000" b="1" dirty="0"/>
              <a:t>more </a:t>
            </a:r>
            <a:r>
              <a:rPr lang="es-ES" sz="2000" b="1" dirty="0" err="1"/>
              <a:t>crafty</a:t>
            </a:r>
            <a:r>
              <a:rPr lang="en" sz="2000" b="1" dirty="0"/>
              <a:t>”</a:t>
            </a:r>
          </a:p>
        </p:txBody>
      </p:sp>
      <p:sp>
        <p:nvSpPr>
          <p:cNvPr id="3" name="CuadroTexto 2">
            <a:extLst>
              <a:ext uri="{FF2B5EF4-FFF2-40B4-BE49-F238E27FC236}">
                <a16:creationId xmlns:a16="http://schemas.microsoft.com/office/drawing/2014/main" id="{67F35FB9-A701-9A51-0D47-985E289FE41A}"/>
              </a:ext>
            </a:extLst>
          </p:cNvPr>
          <p:cNvSpPr txBox="1"/>
          <p:nvPr/>
        </p:nvSpPr>
        <p:spPr>
          <a:xfrm>
            <a:off x="257175" y="112306"/>
            <a:ext cx="7165454" cy="707886"/>
          </a:xfrm>
          <a:prstGeom prst="rect">
            <a:avLst/>
          </a:prstGeom>
          <a:noFill/>
        </p:spPr>
        <p:txBody>
          <a:bodyPr wrap="square" rtlCol="0">
            <a:spAutoFit/>
          </a:bodyPr>
          <a:lstStyle/>
          <a:p>
            <a:pPr>
              <a:spcBef>
                <a:spcPts val="600"/>
              </a:spcBef>
            </a:pPr>
            <a:r>
              <a:rPr lang="en" sz="2000" b="1" dirty="0"/>
              <a:t>The Bible is made up of 66 books of different genres, and was written by more than 40 people over a period of 1,500 years.</a:t>
            </a:r>
          </a:p>
        </p:txBody>
      </p:sp>
      <p:grpSp>
        <p:nvGrpSpPr>
          <p:cNvPr id="33" name="Grupo 32">
            <a:extLst>
              <a:ext uri="{FF2B5EF4-FFF2-40B4-BE49-F238E27FC236}">
                <a16:creationId xmlns:a16="http://schemas.microsoft.com/office/drawing/2014/main" id="{C1B33E33-8491-5FF6-6527-8E9C3CE27D71}"/>
              </a:ext>
            </a:extLst>
          </p:cNvPr>
          <p:cNvGrpSpPr/>
          <p:nvPr/>
        </p:nvGrpSpPr>
        <p:grpSpPr>
          <a:xfrm>
            <a:off x="7471792" y="190963"/>
            <a:ext cx="4478600" cy="3016211"/>
            <a:chOff x="7471792" y="190963"/>
            <a:chExt cx="4478600" cy="3016211"/>
          </a:xfrm>
        </p:grpSpPr>
        <p:pic>
          <p:nvPicPr>
            <p:cNvPr id="13" name="Imagen 12" descr="Imagen que contiene tabla, interior, hecho de madera, pequeño&#10;&#10;El contenido generado por IA puede ser incorrecto.">
              <a:extLst>
                <a:ext uri="{FF2B5EF4-FFF2-40B4-BE49-F238E27FC236}">
                  <a16:creationId xmlns:a16="http://schemas.microsoft.com/office/drawing/2014/main" id="{8E371E5F-3790-44C8-BC7C-177B0CFB82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71792" y="190964"/>
              <a:ext cx="2409627" cy="3016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5" name="Imagen 14" descr="Hombre sentado en una mesa&#10;&#10;El contenido generado por IA puede ser incorrecto.">
              <a:extLst>
                <a:ext uri="{FF2B5EF4-FFF2-40B4-BE49-F238E27FC236}">
                  <a16:creationId xmlns:a16="http://schemas.microsoft.com/office/drawing/2014/main" id="{69DCE651-6166-3F0B-8B5B-1A1BD8B9CD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30582" y="190963"/>
              <a:ext cx="2019810" cy="301621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grpSp>
      <p:pic>
        <p:nvPicPr>
          <p:cNvPr id="19" name="Imagen 18" descr="Logotipo&#10;&#10;El contenido generado por IA puede ser incorrecto.">
            <a:extLst>
              <a:ext uri="{FF2B5EF4-FFF2-40B4-BE49-F238E27FC236}">
                <a16:creationId xmlns:a16="http://schemas.microsoft.com/office/drawing/2014/main" id="{7B8A2321-76B8-F5B4-2BDC-D0BC9EDD63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6588" y="6260963"/>
            <a:ext cx="300898" cy="304540"/>
          </a:xfrm>
          <a:prstGeom prst="rect">
            <a:avLst/>
          </a:prstGeom>
        </p:spPr>
      </p:pic>
      <p:pic>
        <p:nvPicPr>
          <p:cNvPr id="20" name="Imagen 19" descr="Logotipo&#10;&#10;El contenido generado por IA puede ser incorrecto.">
            <a:extLst>
              <a:ext uri="{FF2B5EF4-FFF2-40B4-BE49-F238E27FC236}">
                <a16:creationId xmlns:a16="http://schemas.microsoft.com/office/drawing/2014/main" id="{DE267467-2D7F-210F-2769-B8897043CA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6588" y="5889844"/>
            <a:ext cx="300898" cy="304540"/>
          </a:xfrm>
          <a:prstGeom prst="rect">
            <a:avLst/>
          </a:prstGeom>
        </p:spPr>
      </p:pic>
      <p:pic>
        <p:nvPicPr>
          <p:cNvPr id="21" name="Imagen 20" descr="Logotipo&#10;&#10;El contenido generado por IA puede ser incorrecto.">
            <a:extLst>
              <a:ext uri="{FF2B5EF4-FFF2-40B4-BE49-F238E27FC236}">
                <a16:creationId xmlns:a16="http://schemas.microsoft.com/office/drawing/2014/main" id="{DEFAE27F-9800-3135-0D06-27A59256C8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66588" y="4979255"/>
            <a:ext cx="300898" cy="304540"/>
          </a:xfrm>
          <a:prstGeom prst="rect">
            <a:avLst/>
          </a:prstGeom>
        </p:spPr>
      </p:pic>
      <p:pic>
        <p:nvPicPr>
          <p:cNvPr id="23" name="Imagen 22" descr="Logotipo&#10;&#10;El contenido generado por IA puede ser incorrecto.">
            <a:extLst>
              <a:ext uri="{FF2B5EF4-FFF2-40B4-BE49-F238E27FC236}">
                <a16:creationId xmlns:a16="http://schemas.microsoft.com/office/drawing/2014/main" id="{02A0F666-2C20-C90B-1292-787254B2E1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66588" y="4587206"/>
            <a:ext cx="300898" cy="304540"/>
          </a:xfrm>
          <a:prstGeom prst="rect">
            <a:avLst/>
          </a:prstGeom>
        </p:spPr>
      </p:pic>
      <p:pic>
        <p:nvPicPr>
          <p:cNvPr id="25" name="Imagen 24" descr="Forma, Flecha&#10;&#10;El contenido generado por IA puede ser incorrecto.">
            <a:extLst>
              <a:ext uri="{FF2B5EF4-FFF2-40B4-BE49-F238E27FC236}">
                <a16:creationId xmlns:a16="http://schemas.microsoft.com/office/drawing/2014/main" id="{9540F5E8-A64D-B02C-C96B-85AAA061826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16662" y="3625645"/>
            <a:ext cx="408373" cy="349045"/>
          </a:xfrm>
          <a:prstGeom prst="rect">
            <a:avLst/>
          </a:prstGeom>
        </p:spPr>
      </p:pic>
      <p:pic>
        <p:nvPicPr>
          <p:cNvPr id="26" name="Imagen 25" descr="Icono, Flecha&#10;&#10;El contenido generado por IA puede ser incorrecto.">
            <a:extLst>
              <a:ext uri="{FF2B5EF4-FFF2-40B4-BE49-F238E27FC236}">
                <a16:creationId xmlns:a16="http://schemas.microsoft.com/office/drawing/2014/main" id="{86BF2CBB-40C0-F90F-5071-D23219C437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16662" y="5454452"/>
            <a:ext cx="408373" cy="349045"/>
          </a:xfrm>
          <a:prstGeom prst="rect">
            <a:avLst/>
          </a:prstGeom>
        </p:spPr>
      </p:pic>
      <p:pic>
        <p:nvPicPr>
          <p:cNvPr id="29" name="Imagen 28" descr="Forma, Flecha&#10;&#10;El contenido generado por IA puede ser incorrecto.">
            <a:extLst>
              <a:ext uri="{FF2B5EF4-FFF2-40B4-BE49-F238E27FC236}">
                <a16:creationId xmlns:a16="http://schemas.microsoft.com/office/drawing/2014/main" id="{7AB418C9-8342-AD64-DD7E-5DD62362BC2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16662" y="4154210"/>
            <a:ext cx="408373" cy="349045"/>
          </a:xfrm>
          <a:prstGeom prst="rect">
            <a:avLst/>
          </a:prstGeom>
        </p:spPr>
      </p:pic>
      <p:sp>
        <p:nvSpPr>
          <p:cNvPr id="5" name="CuadroTexto 4">
            <a:extLst>
              <a:ext uri="{FF2B5EF4-FFF2-40B4-BE49-F238E27FC236}">
                <a16:creationId xmlns:a16="http://schemas.microsoft.com/office/drawing/2014/main" id="{E71830DF-014C-C4C8-E831-C8487C6CF44D}"/>
              </a:ext>
            </a:extLst>
          </p:cNvPr>
          <p:cNvSpPr txBox="1"/>
          <p:nvPr/>
        </p:nvSpPr>
        <p:spPr>
          <a:xfrm>
            <a:off x="262187" y="2483644"/>
            <a:ext cx="7160442" cy="1015663"/>
          </a:xfrm>
          <a:prstGeom prst="rect">
            <a:avLst/>
          </a:prstGeom>
          <a:noFill/>
        </p:spPr>
        <p:txBody>
          <a:bodyPr wrap="square">
            <a:spAutoFit/>
          </a:bodyPr>
          <a:lstStyle/>
          <a:p>
            <a:pPr>
              <a:spcBef>
                <a:spcPts val="600"/>
              </a:spcBef>
            </a:pPr>
            <a:r>
              <a:rPr lang="en" sz="2000" b="1" dirty="0"/>
              <a:t>We are going to study a principle of interpretation that will help us discover the meaning of a symbol, or parallelism, by traveling through the entire Bible.</a:t>
            </a:r>
          </a:p>
        </p:txBody>
      </p:sp>
      <p:sp>
        <p:nvSpPr>
          <p:cNvPr id="8" name="CuadroTexto 7">
            <a:extLst>
              <a:ext uri="{FF2B5EF4-FFF2-40B4-BE49-F238E27FC236}">
                <a16:creationId xmlns:a16="http://schemas.microsoft.com/office/drawing/2014/main" id="{93237995-AF18-8FB4-3B4D-4201A6CC7112}"/>
              </a:ext>
            </a:extLst>
          </p:cNvPr>
          <p:cNvSpPr txBox="1"/>
          <p:nvPr/>
        </p:nvSpPr>
        <p:spPr>
          <a:xfrm>
            <a:off x="257175" y="836310"/>
            <a:ext cx="7165454" cy="1631216"/>
          </a:xfrm>
          <a:prstGeom prst="rect">
            <a:avLst/>
          </a:prstGeom>
          <a:noFill/>
        </p:spPr>
        <p:txBody>
          <a:bodyPr wrap="square">
            <a:spAutoFit/>
          </a:bodyPr>
          <a:lstStyle/>
          <a:p>
            <a:pPr>
              <a:spcBef>
                <a:spcPts val="600"/>
              </a:spcBef>
            </a:pPr>
            <a:r>
              <a:rPr lang="en-US" sz="2000" b="1" dirty="0"/>
              <a:t>We might expect there to be divergences and contradictions among the various authors. However, what we observe when studying it is unanimity. Moreover, there are parts of the Bible that cannot be understood without consulting other parts of it.</a:t>
            </a:r>
            <a:endParaRPr lang="en" sz="2000" b="1" dirty="0"/>
          </a:p>
        </p:txBody>
      </p:sp>
      <p:grpSp>
        <p:nvGrpSpPr>
          <p:cNvPr id="34" name="Grupo 33">
            <a:extLst>
              <a:ext uri="{FF2B5EF4-FFF2-40B4-BE49-F238E27FC236}">
                <a16:creationId xmlns:a16="http://schemas.microsoft.com/office/drawing/2014/main" id="{D7919F45-3C04-07AA-B237-841E15D32E6C}"/>
              </a:ext>
            </a:extLst>
          </p:cNvPr>
          <p:cNvGrpSpPr/>
          <p:nvPr/>
        </p:nvGrpSpPr>
        <p:grpSpPr>
          <a:xfrm>
            <a:off x="149745" y="3615813"/>
            <a:ext cx="6058342" cy="3016210"/>
            <a:chOff x="149745" y="3615813"/>
            <a:chExt cx="6058342" cy="3016210"/>
          </a:xfrm>
        </p:grpSpPr>
        <p:pic>
          <p:nvPicPr>
            <p:cNvPr id="7" name="Imagen 6" descr="Imagen que contiene exterior, pila, frente, comida&#10;&#10;El contenido generado por IA puede ser incorrecto.">
              <a:extLst>
                <a:ext uri="{FF2B5EF4-FFF2-40B4-BE49-F238E27FC236}">
                  <a16:creationId xmlns:a16="http://schemas.microsoft.com/office/drawing/2014/main" id="{E08ED2C1-48B3-83A9-DE8B-E64647A16AF4}"/>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49745" y="3615813"/>
              <a:ext cx="2084440" cy="301621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E52DFE7-D7ED-0406-4D19-BDF6FD2CA00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281084" y="3615813"/>
              <a:ext cx="3927003" cy="30162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73064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 calcmode="lin" valueType="num">
                                      <p:cBhvr>
                                        <p:cTn id="34" dur="500" fill="hold"/>
                                        <p:tgtEl>
                                          <p:spTgt spid="25"/>
                                        </p:tgtEl>
                                        <p:attrNameLst>
                                          <p:attrName>style.rotation</p:attrName>
                                        </p:attrNameLst>
                                      </p:cBhvr>
                                      <p:tavLst>
                                        <p:tav tm="0">
                                          <p:val>
                                            <p:fltVal val="90"/>
                                          </p:val>
                                        </p:tav>
                                        <p:tav tm="100000">
                                          <p:val>
                                            <p:fltVal val="0"/>
                                          </p:val>
                                        </p:tav>
                                      </p:tavLst>
                                    </p:anim>
                                    <p:animEffect transition="in" filter="fade">
                                      <p:cBhvr>
                                        <p:cTn id="35" dur="500"/>
                                        <p:tgtEl>
                                          <p:spTgt spid="2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 calcmode="lin" valueType="num">
                                      <p:cBhvr>
                                        <p:cTn id="46" dur="500" fill="hold"/>
                                        <p:tgtEl>
                                          <p:spTgt spid="29"/>
                                        </p:tgtEl>
                                        <p:attrNameLst>
                                          <p:attrName>style.rotation</p:attrName>
                                        </p:attrNameLst>
                                      </p:cBhvr>
                                      <p:tavLst>
                                        <p:tav tm="0">
                                          <p:val>
                                            <p:fltVal val="90"/>
                                          </p:val>
                                        </p:tav>
                                        <p:tav tm="100000">
                                          <p:val>
                                            <p:fltVal val="0"/>
                                          </p:val>
                                        </p:tav>
                                      </p:tavLst>
                                    </p:anim>
                                    <p:animEffect transition="in" filter="fade">
                                      <p:cBhvr>
                                        <p:cTn id="47" dur="500"/>
                                        <p:tgtEl>
                                          <p:spTgt spid="29"/>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2000"/>
                            </p:stCondLst>
                            <p:childTnLst>
                              <p:par>
                                <p:cTn id="63" presetID="53" presetClass="entr" presetSubtype="16"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 calcmode="lin" valueType="num">
                                      <p:cBhvr>
                                        <p:cTn id="78" dur="500" fill="hold"/>
                                        <p:tgtEl>
                                          <p:spTgt spid="26"/>
                                        </p:tgtEl>
                                        <p:attrNameLst>
                                          <p:attrName>style.rotation</p:attrName>
                                        </p:attrNameLst>
                                      </p:cBhvr>
                                      <p:tavLst>
                                        <p:tav tm="0">
                                          <p:val>
                                            <p:fltVal val="90"/>
                                          </p:val>
                                        </p:tav>
                                        <p:tav tm="100000">
                                          <p:val>
                                            <p:fltVal val="0"/>
                                          </p:val>
                                        </p:tav>
                                      </p:tavLst>
                                    </p:anim>
                                    <p:animEffect transition="in" filter="fade">
                                      <p:cBhvr>
                                        <p:cTn id="79" dur="500"/>
                                        <p:tgtEl>
                                          <p:spTgt spid="26"/>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3" presetClass="entr" presetSubtype="16"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8FCE33-C62C-C230-62F3-3B125DE7D606}"/>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38100">
                    <a:srgbClr val="277301"/>
                  </a:glow>
                  <a:outerShdw blurRad="38100" dist="38100" dir="2700000" algn="tl">
                    <a:srgbClr val="000000">
                      <a:alpha val="43137"/>
                    </a:srgbClr>
                  </a:outerShdw>
                </a:effectLst>
              </a:rPr>
              <a:t>THE PRINCIPLE OF FIRST MENTION</a:t>
            </a:r>
          </a:p>
        </p:txBody>
      </p:sp>
      <p:sp>
        <p:nvSpPr>
          <p:cNvPr id="5" name="CuadroTexto 4">
            <a:extLst>
              <a:ext uri="{FF2B5EF4-FFF2-40B4-BE49-F238E27FC236}">
                <a16:creationId xmlns:a16="http://schemas.microsoft.com/office/drawing/2014/main" id="{5D3E95E1-F4FD-21D4-1EF9-6B8ED4E442CE}"/>
              </a:ext>
            </a:extLst>
          </p:cNvPr>
          <p:cNvSpPr txBox="1"/>
          <p:nvPr/>
        </p:nvSpPr>
        <p:spPr>
          <a:xfrm>
            <a:off x="1647825" y="643622"/>
            <a:ext cx="8896350" cy="369332"/>
          </a:xfrm>
          <a:prstGeom prst="rect">
            <a:avLst/>
          </a:prstGeom>
          <a:noFill/>
        </p:spPr>
        <p:txBody>
          <a:bodyPr wrap="square">
            <a:spAutoFit/>
          </a:bodyPr>
          <a:lstStyle/>
          <a:p>
            <a:pPr algn="ctr"/>
            <a:r>
              <a:rPr lang="en" b="1" dirty="0">
                <a:solidFill>
                  <a:srgbClr val="F4F9B9"/>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4F9B9"/>
                </a:solidFill>
                <a:effectLst>
                  <a:outerShdw blurRad="38100" dist="38100" dir="2700000" algn="tl">
                    <a:srgbClr val="000000">
                      <a:alpha val="43137"/>
                    </a:srgbClr>
                  </a:outerShdw>
                </a:effectLst>
                <a:latin typeface="Comic Sans MS" panose="030F0702030302020204" pitchFamily="66" charset="0"/>
              </a:rPr>
              <a:t>Jesus Christ is the same yesterday and today and forever</a:t>
            </a:r>
            <a:r>
              <a:rPr lang="en" b="1" dirty="0">
                <a:solidFill>
                  <a:srgbClr val="F4F9B9"/>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4F9B9"/>
                </a:solidFill>
                <a:effectLst>
                  <a:outerShdw blurRad="38100" dist="38100" dir="2700000" algn="tl">
                    <a:srgbClr val="000000">
                      <a:alpha val="43137"/>
                    </a:srgbClr>
                  </a:outerShdw>
                </a:effectLst>
                <a:latin typeface="Comic Sans MS" panose="030F0702030302020204" pitchFamily="66" charset="0"/>
              </a:rPr>
              <a:t>(Hebrews 13:8)</a:t>
            </a:r>
          </a:p>
        </p:txBody>
      </p:sp>
      <p:sp>
        <p:nvSpPr>
          <p:cNvPr id="6" name="CuadroTexto 5">
            <a:extLst>
              <a:ext uri="{FF2B5EF4-FFF2-40B4-BE49-F238E27FC236}">
                <a16:creationId xmlns:a16="http://schemas.microsoft.com/office/drawing/2014/main" id="{1468806E-F048-38CA-21D8-C2D1E872A2BB}"/>
              </a:ext>
            </a:extLst>
          </p:cNvPr>
          <p:cNvSpPr txBox="1"/>
          <p:nvPr/>
        </p:nvSpPr>
        <p:spPr>
          <a:xfrm>
            <a:off x="323850" y="1041529"/>
            <a:ext cx="6305550" cy="1015663"/>
          </a:xfrm>
          <a:prstGeom prst="rect">
            <a:avLst/>
          </a:prstGeom>
          <a:noFill/>
        </p:spPr>
        <p:txBody>
          <a:bodyPr wrap="square" rtlCol="0">
            <a:spAutoFit/>
          </a:bodyPr>
          <a:lstStyle/>
          <a:p>
            <a:pPr>
              <a:spcBef>
                <a:spcPts val="600"/>
              </a:spcBef>
            </a:pPr>
            <a:r>
              <a:rPr lang="en" sz="2000" b="1" dirty="0"/>
              <a:t>Every learning course begins with a first lesson. It typically outlines the principles that will underpin the subject matter.</a:t>
            </a:r>
          </a:p>
        </p:txBody>
      </p:sp>
      <p:pic>
        <p:nvPicPr>
          <p:cNvPr id="4" name="Imagen 3" descr="Texto&#10;&#10;El contenido generado por IA puede ser incorrecto.">
            <a:extLst>
              <a:ext uri="{FF2B5EF4-FFF2-40B4-BE49-F238E27FC236}">
                <a16:creationId xmlns:a16="http://schemas.microsoft.com/office/drawing/2014/main" id="{DF98D128-5EA9-4D10-5F36-5221E0A4CE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0820" y="1130942"/>
            <a:ext cx="4965905" cy="3724429"/>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3DED0F3-2E4A-4D39-9CDB-8C3258369797}"/>
              </a:ext>
            </a:extLst>
          </p:cNvPr>
          <p:cNvSpPr txBox="1"/>
          <p:nvPr/>
        </p:nvSpPr>
        <p:spPr>
          <a:xfrm>
            <a:off x="323849" y="5615672"/>
            <a:ext cx="6342735" cy="1015663"/>
          </a:xfrm>
          <a:prstGeom prst="rect">
            <a:avLst/>
          </a:prstGeom>
          <a:noFill/>
        </p:spPr>
        <p:txBody>
          <a:bodyPr wrap="square">
            <a:spAutoFit/>
          </a:bodyPr>
          <a:lstStyle/>
          <a:p>
            <a:pPr>
              <a:spcBef>
                <a:spcPts val="600"/>
              </a:spcBef>
            </a:pPr>
            <a:r>
              <a:rPr lang="en" sz="2000" b="1" dirty="0"/>
              <a:t>We can better understand Jesus, and what he has done for us, through the first mention, in Genesis, of some key words: LOVE, LAMB, DEATH, and SERPENT.</a:t>
            </a:r>
          </a:p>
        </p:txBody>
      </p:sp>
      <p:sp>
        <p:nvSpPr>
          <p:cNvPr id="11" name="CuadroTexto 10">
            <a:extLst>
              <a:ext uri="{FF2B5EF4-FFF2-40B4-BE49-F238E27FC236}">
                <a16:creationId xmlns:a16="http://schemas.microsoft.com/office/drawing/2014/main" id="{722A43E3-1A2A-980B-3F0C-44C6D8537A59}"/>
              </a:ext>
            </a:extLst>
          </p:cNvPr>
          <p:cNvSpPr txBox="1"/>
          <p:nvPr/>
        </p:nvSpPr>
        <p:spPr>
          <a:xfrm>
            <a:off x="323850" y="3577997"/>
            <a:ext cx="6342736" cy="1938992"/>
          </a:xfrm>
          <a:prstGeom prst="rect">
            <a:avLst/>
          </a:prstGeom>
          <a:noFill/>
        </p:spPr>
        <p:txBody>
          <a:bodyPr wrap="square">
            <a:spAutoFit/>
          </a:bodyPr>
          <a:lstStyle/>
          <a:p>
            <a:pPr>
              <a:spcBef>
                <a:spcPts val="600"/>
              </a:spcBef>
            </a:pPr>
            <a:r>
              <a:rPr lang="en" sz="2000" b="1" dirty="0"/>
              <a:t>God does not change (Mal. 3:6a; Heb. 13:8.) His Word does not change (Isa. 40:8.) Therefore, there are no contradictions in the Bible. The plan of salvation is explained in it little by little, until it is fully understood—or at least, to the understanding we need of it now (2 Pet. 1:19.)</a:t>
            </a:r>
          </a:p>
        </p:txBody>
      </p:sp>
      <p:sp>
        <p:nvSpPr>
          <p:cNvPr id="14" name="CuadroTexto 13">
            <a:extLst>
              <a:ext uri="{FF2B5EF4-FFF2-40B4-BE49-F238E27FC236}">
                <a16:creationId xmlns:a16="http://schemas.microsoft.com/office/drawing/2014/main" id="{F936E28D-BCD1-963A-2035-94147AD38F3B}"/>
              </a:ext>
            </a:extLst>
          </p:cNvPr>
          <p:cNvSpPr txBox="1"/>
          <p:nvPr/>
        </p:nvSpPr>
        <p:spPr>
          <a:xfrm>
            <a:off x="323850" y="2155875"/>
            <a:ext cx="6304330" cy="1323439"/>
          </a:xfrm>
          <a:prstGeom prst="rect">
            <a:avLst/>
          </a:prstGeom>
          <a:noFill/>
        </p:spPr>
        <p:txBody>
          <a:bodyPr wrap="square">
            <a:spAutoFit/>
          </a:bodyPr>
          <a:lstStyle/>
          <a:p>
            <a:pPr>
              <a:spcBef>
                <a:spcPts val="600"/>
              </a:spcBef>
            </a:pPr>
            <a:r>
              <a:rPr lang="en" sz="2000" b="1" dirty="0"/>
              <a:t>In the Bible, we find this "first lesson" in Genesis. There, many key words appear for the first time, helping us understand the Plan of Salvation throughout the rest of the Bible.</a:t>
            </a:r>
          </a:p>
        </p:txBody>
      </p:sp>
      <p:grpSp>
        <p:nvGrpSpPr>
          <p:cNvPr id="18" name="Grupo 17">
            <a:extLst>
              <a:ext uri="{FF2B5EF4-FFF2-40B4-BE49-F238E27FC236}">
                <a16:creationId xmlns:a16="http://schemas.microsoft.com/office/drawing/2014/main" id="{A73B1498-A25C-89BA-5A35-753091101103}"/>
              </a:ext>
            </a:extLst>
          </p:cNvPr>
          <p:cNvGrpSpPr/>
          <p:nvPr/>
        </p:nvGrpSpPr>
        <p:grpSpPr>
          <a:xfrm>
            <a:off x="6774130" y="5024285"/>
            <a:ext cx="5239970" cy="1661651"/>
            <a:chOff x="6745555" y="5024285"/>
            <a:chExt cx="5239970" cy="1661651"/>
          </a:xfrm>
        </p:grpSpPr>
        <p:sp>
          <p:nvSpPr>
            <p:cNvPr id="17" name="Rectángulo 16">
              <a:extLst>
                <a:ext uri="{FF2B5EF4-FFF2-40B4-BE49-F238E27FC236}">
                  <a16:creationId xmlns:a16="http://schemas.microsoft.com/office/drawing/2014/main" id="{A96FD987-2FFB-4039-8A15-50672BCB1E7B}"/>
                </a:ext>
              </a:extLst>
            </p:cNvPr>
            <p:cNvSpPr/>
            <p:nvPr/>
          </p:nvSpPr>
          <p:spPr>
            <a:xfrm>
              <a:off x="6745555" y="5024285"/>
              <a:ext cx="5239970" cy="1661651"/>
            </a:xfrm>
            <a:prstGeom prst="rect">
              <a:avLst/>
            </a:prstGeom>
            <a:gradFill>
              <a:gsLst>
                <a:gs pos="0">
                  <a:schemeClr val="accent4"/>
                </a:gs>
                <a:gs pos="4000">
                  <a:schemeClr val="accent4">
                    <a:lumMod val="60000"/>
                    <a:lumOff val="40000"/>
                  </a:schemeClr>
                </a:gs>
                <a:gs pos="87000">
                  <a:schemeClr val="accent4">
                    <a:lumMod val="20000"/>
                    <a:lumOff val="80000"/>
                  </a:schemeClr>
                </a:gs>
              </a:gsLst>
              <a:lin ang="5400000" scaled="0"/>
            </a:gradFill>
            <a:ln w="38100">
              <a:solidFill>
                <a:srgbClr val="3FBB02"/>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Forma&#10;&#10;El contenido generado por IA puede ser incorrecto.">
              <a:extLst>
                <a:ext uri="{FF2B5EF4-FFF2-40B4-BE49-F238E27FC236}">
                  <a16:creationId xmlns:a16="http://schemas.microsoft.com/office/drawing/2014/main" id="{F58A4CE5-6502-342D-6289-301BA70DFA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3540" y="5290773"/>
              <a:ext cx="1248280" cy="1081415"/>
            </a:xfrm>
            <a:prstGeom prst="rect">
              <a:avLst/>
            </a:prstGeom>
            <a:effectLst>
              <a:outerShdw blurRad="50800" dist="38100" dir="8100000" algn="tr" rotWithShape="0">
                <a:prstClr val="black">
                  <a:alpha val="40000"/>
                </a:prstClr>
              </a:outerShdw>
            </a:effectLst>
          </p:spPr>
        </p:pic>
        <p:pic>
          <p:nvPicPr>
            <p:cNvPr id="10" name="Imagen 9" descr="Una serpiente con la boca abierta&#10;&#10;El contenido generado por IA puede ser incorrecto.">
              <a:extLst>
                <a:ext uri="{FF2B5EF4-FFF2-40B4-BE49-F238E27FC236}">
                  <a16:creationId xmlns:a16="http://schemas.microsoft.com/office/drawing/2014/main" id="{47621194-548B-2638-8B48-A6A2D0C4BD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649160" y="5290773"/>
              <a:ext cx="1218990" cy="1243370"/>
            </a:xfrm>
            <a:prstGeom prst="rect">
              <a:avLst/>
            </a:prstGeom>
            <a:effectLst>
              <a:outerShdw blurRad="50800" dist="38100" dir="8100000" algn="tr" rotWithShape="0">
                <a:prstClr val="black">
                  <a:alpha val="40000"/>
                </a:prstClr>
              </a:outerShdw>
            </a:effectLst>
          </p:spPr>
        </p:pic>
        <p:pic>
          <p:nvPicPr>
            <p:cNvPr id="12" name="Imagen 11" descr="Imagen que contiene viejo, edificio, maleta, frente&#10;&#10;El contenido generado por IA puede ser incorrecto.">
              <a:extLst>
                <a:ext uri="{FF2B5EF4-FFF2-40B4-BE49-F238E27FC236}">
                  <a16:creationId xmlns:a16="http://schemas.microsoft.com/office/drawing/2014/main" id="{701D7F77-FC85-956E-F925-ECAEEDCA0A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3018" y="5152310"/>
              <a:ext cx="936382" cy="1381833"/>
            </a:xfrm>
            <a:prstGeom prst="rect">
              <a:avLst/>
            </a:prstGeom>
            <a:effectLst>
              <a:outerShdw blurRad="50800" dist="38100" dir="8100000" algn="tr" rotWithShape="0">
                <a:prstClr val="black">
                  <a:alpha val="40000"/>
                </a:prstClr>
              </a:outerShdw>
            </a:effectLst>
          </p:spPr>
        </p:pic>
        <p:pic>
          <p:nvPicPr>
            <p:cNvPr id="16" name="Imagen 15" descr="Una imagen de una vaca&#10;&#10;El contenido generado por IA puede ser incorrecto.">
              <a:extLst>
                <a:ext uri="{FF2B5EF4-FFF2-40B4-BE49-F238E27FC236}">
                  <a16:creationId xmlns:a16="http://schemas.microsoft.com/office/drawing/2014/main" id="{B3576F4F-40A6-75C6-1FAA-444428C36F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78761" y="5152310"/>
              <a:ext cx="1126713" cy="1382224"/>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66414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3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amond(out)">
                                      <p:cBhvr>
                                        <p:cTn id="26" dur="1000"/>
                                        <p:tgtEl>
                                          <p:spTgt spid="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7F813-4E93-99FF-B44D-74792C58577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838264" y="1062544"/>
            <a:ext cx="4756162" cy="4756162"/>
          </a:xfrm>
          <a:prstGeom prst="ellipse">
            <a:avLst/>
          </a:prstGeom>
          <a:blipFill dpi="0" rotWithShape="1">
            <a:blip r:embed="rId2" cstate="hqprint">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Forma, Rectángulo&#10;&#10;El contenido generado por IA puede ser incorrecto.">
            <a:extLst>
              <a:ext uri="{FF2B5EF4-FFF2-40B4-BE49-F238E27FC236}">
                <a16:creationId xmlns:a16="http://schemas.microsoft.com/office/drawing/2014/main" id="{15BF8D8C-5DA1-24A8-673B-3BB5D9274C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 y="3954997"/>
            <a:ext cx="6611816" cy="2903000"/>
          </a:xfrm>
          <a:prstGeom prst="rect">
            <a:avLst/>
          </a:prstGeom>
          <a:effectLst>
            <a:outerShdw blurRad="50800" dist="38100" dir="2700000" algn="tl" rotWithShape="0">
              <a:prstClr val="black">
                <a:alpha val="40000"/>
              </a:prstClr>
            </a:outerShdw>
          </a:effectLst>
        </p:spPr>
      </p:pic>
      <p:pic>
        <p:nvPicPr>
          <p:cNvPr id="9" name="Imagen 8" descr="Una imagen de una vaca&#10;&#10;El contenido generado por IA puede ser incorrecto.">
            <a:extLst>
              <a:ext uri="{FF2B5EF4-FFF2-40B4-BE49-F238E27FC236}">
                <a16:creationId xmlns:a16="http://schemas.microsoft.com/office/drawing/2014/main" id="{195FC59D-3397-16AD-07AD-C115F676BC2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076339" y="4418999"/>
            <a:ext cx="1900219" cy="2331142"/>
          </a:xfrm>
          <a:prstGeom prst="rect">
            <a:avLst/>
          </a:prstGeom>
          <a:effectLst>
            <a:outerShdw blurRad="50800" dist="38100" dir="8100000" algn="tr" rotWithShape="0">
              <a:prstClr val="black">
                <a:alpha val="40000"/>
              </a:prstClr>
            </a:outerShdw>
          </a:effectLst>
        </p:spPr>
      </p:pic>
      <p:sp>
        <p:nvSpPr>
          <p:cNvPr id="2" name="CuadroTexto 1">
            <a:extLst>
              <a:ext uri="{FF2B5EF4-FFF2-40B4-BE49-F238E27FC236}">
                <a16:creationId xmlns:a16="http://schemas.microsoft.com/office/drawing/2014/main" id="{6015F056-0AD3-F6B4-7C80-44D4B3F516C2}"/>
              </a:ext>
            </a:extLst>
          </p:cNvPr>
          <p:cNvSpPr txBox="1">
            <a:spLocks/>
          </p:cNvSpPr>
          <p:nvPr/>
        </p:nvSpPr>
        <p:spPr>
          <a:xfrm>
            <a:off x="596065" y="504439"/>
            <a:ext cx="6242198" cy="3139321"/>
          </a:xfrm>
          <a:prstGeom prst="rect">
            <a:avLst/>
          </a:prstGeom>
          <a:noFill/>
          <a:effectLst>
            <a:outerShdw blurRad="50800" dist="50800" dir="5400000" algn="ctr" rotWithShape="0">
              <a:srgbClr val="A63234"/>
            </a:outerShdw>
          </a:effectLst>
        </p:spPr>
        <p:txBody>
          <a:bodyPr wrap="square">
            <a:spAutoFit/>
          </a:bodyPr>
          <a:lstStyle/>
          <a:p>
            <a:pPr algn="ctr"/>
            <a:r>
              <a:rPr lang="en" sz="6600" b="1" dirty="0">
                <a:ln w="6600">
                  <a:solidFill>
                    <a:schemeClr val="accent2"/>
                  </a:solidFill>
                  <a:prstDash val="solid"/>
                </a:ln>
                <a:solidFill>
                  <a:srgbClr val="FFFFFF"/>
                </a:solidFill>
                <a:effectLst>
                  <a:outerShdw dist="38100" dir="2700000" algn="tl" rotWithShape="0">
                    <a:schemeClr val="accent2"/>
                  </a:outerShdw>
                </a:effectLst>
              </a:rPr>
              <a:t>GENESIS 22:</a:t>
            </a:r>
          </a:p>
          <a:p>
            <a:pPr algn="ctr"/>
            <a:r>
              <a:rPr lang="en" sz="6600" b="1" dirty="0">
                <a:ln w="6600">
                  <a:solidFill>
                    <a:schemeClr val="accent2"/>
                  </a:solidFill>
                  <a:prstDash val="solid"/>
                </a:ln>
                <a:solidFill>
                  <a:srgbClr val="FFFFFF"/>
                </a:solidFill>
                <a:effectLst>
                  <a:outerShdw dist="38100" dir="2700000" algn="tl" rotWithShape="0">
                    <a:schemeClr val="accent2"/>
                  </a:outerShdw>
                </a:effectLst>
              </a:rPr>
              <a:t>LOVE AND THE LAMB</a:t>
            </a:r>
          </a:p>
        </p:txBody>
      </p:sp>
    </p:spTree>
    <p:extLst>
      <p:ext uri="{BB962C8B-B14F-4D97-AF65-F5344CB8AC3E}">
        <p14:creationId xmlns:p14="http://schemas.microsoft.com/office/powerpoint/2010/main" val="1924775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F96935-732B-9691-C9D2-F8350D1C926A}"/>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h="25400" prst="softRound"/>
            </a:sp3d>
          </a:bodyPr>
          <a:lstStyle/>
          <a:p>
            <a:pPr algn="ctr"/>
            <a:r>
              <a:rPr lang="en" sz="4400" b="1" spc="300" dirty="0">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“whom you LOVE”</a:t>
            </a:r>
          </a:p>
        </p:txBody>
      </p:sp>
      <p:sp>
        <p:nvSpPr>
          <p:cNvPr id="5" name="CuadroTexto 4">
            <a:extLst>
              <a:ext uri="{FF2B5EF4-FFF2-40B4-BE49-F238E27FC236}">
                <a16:creationId xmlns:a16="http://schemas.microsoft.com/office/drawing/2014/main" id="{6F505A7A-FA2A-07AF-9859-613D3BEF22F0}"/>
              </a:ext>
            </a:extLst>
          </p:cNvPr>
          <p:cNvSpPr txBox="1"/>
          <p:nvPr/>
        </p:nvSpPr>
        <p:spPr>
          <a:xfrm>
            <a:off x="-85826" y="648283"/>
            <a:ext cx="12227902" cy="646331"/>
          </a:xfrm>
          <a:prstGeom prst="rect">
            <a:avLst/>
          </a:prstGeom>
          <a:noFill/>
        </p:spPr>
        <p:txBody>
          <a:bodyPr wrap="square">
            <a:spAutoFit/>
          </a:bodyPr>
          <a:lstStyle/>
          <a:p>
            <a:pPr algn="ctr"/>
            <a:r>
              <a:rPr lang="en" b="1"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a:t>
            </a:r>
            <a:r>
              <a:rPr lang="en-US" b="1"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Then God said, ‘Take your son, your only son, whom you love—Isaac—and go to the region of Moriah. Sacrifice him there as a burnt offering on a mountain I will show you</a:t>
            </a:r>
            <a:r>
              <a:rPr lang="en" b="1"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(Genesis 22:2)</a:t>
            </a:r>
          </a:p>
        </p:txBody>
      </p:sp>
      <p:sp>
        <p:nvSpPr>
          <p:cNvPr id="6" name="CuadroTexto 5">
            <a:extLst>
              <a:ext uri="{FF2B5EF4-FFF2-40B4-BE49-F238E27FC236}">
                <a16:creationId xmlns:a16="http://schemas.microsoft.com/office/drawing/2014/main" id="{5425B888-B480-3C1A-64C7-024556868914}"/>
              </a:ext>
            </a:extLst>
          </p:cNvPr>
          <p:cNvSpPr txBox="1"/>
          <p:nvPr/>
        </p:nvSpPr>
        <p:spPr>
          <a:xfrm>
            <a:off x="257174" y="1391999"/>
            <a:ext cx="7314429" cy="1015663"/>
          </a:xfrm>
          <a:prstGeom prst="rect">
            <a:avLst/>
          </a:prstGeom>
          <a:noFill/>
        </p:spPr>
        <p:txBody>
          <a:bodyPr wrap="square" rtlCol="0">
            <a:spAutoFit/>
          </a:bodyPr>
          <a:lstStyle/>
          <a:p>
            <a:pPr>
              <a:spcBef>
                <a:spcPts val="600"/>
              </a:spcBef>
            </a:pPr>
            <a:r>
              <a:rPr lang="en" sz="2000" b="1" dirty="0"/>
              <a:t>Love! How do we define love? Our concept of it is clearly distorted by sin. How, then, can we understand the love of God, which is pure and holy?</a:t>
            </a:r>
          </a:p>
        </p:txBody>
      </p:sp>
      <p:pic>
        <p:nvPicPr>
          <p:cNvPr id="2" name="Imagen 1">
            <a:extLst>
              <a:ext uri="{FF2B5EF4-FFF2-40B4-BE49-F238E27FC236}">
                <a16:creationId xmlns:a16="http://schemas.microsoft.com/office/drawing/2014/main" id="{37114875-1922-77A4-453D-348249CDBCB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7664555" y="1404093"/>
            <a:ext cx="4363221" cy="5423893"/>
          </a:xfrm>
          <a:prstGeom prst="roundRect">
            <a:avLst>
              <a:gd name="adj" fmla="val 69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2E97690F-BD5D-A6E0-0BC3-8E8F63C2982E}"/>
              </a:ext>
            </a:extLst>
          </p:cNvPr>
          <p:cNvSpPr txBox="1"/>
          <p:nvPr/>
        </p:nvSpPr>
        <p:spPr>
          <a:xfrm>
            <a:off x="1778876" y="3869056"/>
            <a:ext cx="5792728" cy="1323439"/>
          </a:xfrm>
          <a:prstGeom prst="rect">
            <a:avLst/>
          </a:prstGeom>
          <a:noFill/>
        </p:spPr>
        <p:txBody>
          <a:bodyPr wrap="square">
            <a:spAutoFit/>
          </a:bodyPr>
          <a:lstStyle/>
          <a:p>
            <a:pPr>
              <a:spcBef>
                <a:spcPts val="600"/>
              </a:spcBef>
            </a:pPr>
            <a:r>
              <a:rPr lang="en" sz="2000" b="1" dirty="0"/>
              <a:t>Compare this mention with the first mention of love we find in the synoptic gospels: “This [Jesus] is my beloved Son” </a:t>
            </a:r>
            <a:br>
              <a:rPr lang="es-ES" sz="2000" b="1" dirty="0"/>
            </a:br>
            <a:r>
              <a:rPr lang="en" sz="2000" b="1" dirty="0"/>
              <a:t>(Mt. 3:17; Mk. 1:11; Lk. 3:22.)</a:t>
            </a:r>
          </a:p>
        </p:txBody>
      </p:sp>
      <p:pic>
        <p:nvPicPr>
          <p:cNvPr id="9" name="Imagen 8" descr="Una caricatura de una persona&#10;&#10;El contenido generado por IA puede ser incorrecto.">
            <a:extLst>
              <a:ext uri="{FF2B5EF4-FFF2-40B4-BE49-F238E27FC236}">
                <a16:creationId xmlns:a16="http://schemas.microsoft.com/office/drawing/2014/main" id="{563D6C2E-8EB8-FAA1-F437-4B25CDA1F6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224" y="4018687"/>
            <a:ext cx="1521701" cy="2705963"/>
          </a:xfrm>
          <a:prstGeom prst="roundRect">
            <a:avLst>
              <a:gd name="adj" fmla="val 4167"/>
            </a:avLst>
          </a:prstGeom>
          <a:solidFill>
            <a:srgbClr val="FFFFFF"/>
          </a:solidFill>
          <a:ln w="76200" cap="sq">
            <a:solidFill>
              <a:srgbClr val="F07889"/>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ADCB466B-1B9C-464F-E97B-300DC4375132}"/>
              </a:ext>
            </a:extLst>
          </p:cNvPr>
          <p:cNvSpPr txBox="1"/>
          <p:nvPr/>
        </p:nvSpPr>
        <p:spPr>
          <a:xfrm>
            <a:off x="257174" y="2401824"/>
            <a:ext cx="7480056" cy="1631216"/>
          </a:xfrm>
          <a:prstGeom prst="rect">
            <a:avLst/>
          </a:prstGeom>
          <a:noFill/>
        </p:spPr>
        <p:txBody>
          <a:bodyPr wrap="square">
            <a:spAutoFit/>
          </a:bodyPr>
          <a:lstStyle/>
          <a:p>
            <a:pPr>
              <a:spcBef>
                <a:spcPts val="600"/>
              </a:spcBef>
            </a:pPr>
            <a:r>
              <a:rPr lang="en" sz="2000" b="1" dirty="0"/>
              <a:t>The first biblical mention of love refers to the relationship between a father and his son: Abraham and Isaac (Gen. 22:2.) At first glance, the context seems daunting: Abraham was supposed to sacrifice his beloved son! (Don't worry, he didn't end up doing it.)</a:t>
            </a:r>
          </a:p>
        </p:txBody>
      </p:sp>
      <p:sp>
        <p:nvSpPr>
          <p:cNvPr id="11" name="CuadroTexto 10">
            <a:extLst>
              <a:ext uri="{FF2B5EF4-FFF2-40B4-BE49-F238E27FC236}">
                <a16:creationId xmlns:a16="http://schemas.microsoft.com/office/drawing/2014/main" id="{F1F5245F-1594-441F-42FA-B317FD33E2AD}"/>
              </a:ext>
            </a:extLst>
          </p:cNvPr>
          <p:cNvSpPr txBox="1"/>
          <p:nvPr/>
        </p:nvSpPr>
        <p:spPr>
          <a:xfrm>
            <a:off x="1778876" y="5192495"/>
            <a:ext cx="5792727" cy="1631216"/>
          </a:xfrm>
          <a:prstGeom prst="rect">
            <a:avLst/>
          </a:prstGeom>
          <a:noFill/>
        </p:spPr>
        <p:txBody>
          <a:bodyPr wrap="square">
            <a:spAutoFit/>
          </a:bodyPr>
          <a:lstStyle/>
          <a:p>
            <a:pPr>
              <a:spcBef>
                <a:spcPts val="600"/>
              </a:spcBef>
            </a:pPr>
            <a:r>
              <a:rPr lang="en" sz="2000" b="1" dirty="0"/>
              <a:t>And don't miss the first mention in John's gospel                   (Jn. 3:16.) Abraham's act of sacrificing his son illustrates how God loved us to the point of sacrificing his own Son so that we might live eternally.</a:t>
            </a:r>
          </a:p>
        </p:txBody>
      </p:sp>
    </p:spTree>
    <p:extLst>
      <p:ext uri="{BB962C8B-B14F-4D97-AF65-F5344CB8AC3E}">
        <p14:creationId xmlns:p14="http://schemas.microsoft.com/office/powerpoint/2010/main" val="51276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9"/>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11F0BDD-D183-927C-412A-DB70B3EB7D8C}"/>
            </a:ext>
          </a:extLst>
        </p:cNvPr>
        <p:cNvGrpSpPr/>
        <p:nvPr/>
      </p:nvGrpSpPr>
      <p:grpSpPr>
        <a:xfrm>
          <a:off x="0" y="0"/>
          <a:ext cx="0" cy="0"/>
          <a:chOff x="0" y="0"/>
          <a:chExt cx="0" cy="0"/>
        </a:xfrm>
      </p:grpSpPr>
      <p:pic>
        <p:nvPicPr>
          <p:cNvPr id="9" name="Imagen 8" descr="Imagen que contiene exterior, hombre, parado, café&#10;&#10;El contenido generado por IA puede ser incorrecto.">
            <a:extLst>
              <a:ext uri="{FF2B5EF4-FFF2-40B4-BE49-F238E27FC236}">
                <a16:creationId xmlns:a16="http://schemas.microsoft.com/office/drawing/2014/main" id="{6C74D9C8-8D89-1E23-DA93-373B9F153F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28" y="2578801"/>
            <a:ext cx="2669202" cy="34116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D249B76D-A2F7-D42E-7557-F1FDAC2E919C}"/>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“where is the LAMB?”</a:t>
            </a:r>
          </a:p>
        </p:txBody>
      </p:sp>
      <p:sp>
        <p:nvSpPr>
          <p:cNvPr id="5" name="CuadroTexto 4">
            <a:extLst>
              <a:ext uri="{FF2B5EF4-FFF2-40B4-BE49-F238E27FC236}">
                <a16:creationId xmlns:a16="http://schemas.microsoft.com/office/drawing/2014/main" id="{2C7D694B-72C8-8FC6-EDA5-50F97F11E671}"/>
              </a:ext>
            </a:extLst>
          </p:cNvPr>
          <p:cNvSpPr txBox="1"/>
          <p:nvPr/>
        </p:nvSpPr>
        <p:spPr>
          <a:xfrm>
            <a:off x="395288" y="680948"/>
            <a:ext cx="11401424" cy="646331"/>
          </a:xfrm>
          <a:prstGeom prst="rect">
            <a:avLst/>
          </a:prstGeom>
          <a:noFill/>
        </p:spPr>
        <p:txBody>
          <a:bodyPr wrap="square">
            <a:spAutoFit/>
          </a:bodyPr>
          <a:lstStyle/>
          <a:p>
            <a:pPr algn="ctr"/>
            <a:r>
              <a:rPr lang="en" b="1" dirty="0">
                <a:solidFill>
                  <a:srgbClr val="CCFFCC"/>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CCFFCC"/>
                </a:solidFill>
                <a:effectLst>
                  <a:outerShdw blurRad="38100" dist="38100" dir="2700000" algn="tl">
                    <a:srgbClr val="000000">
                      <a:alpha val="43137"/>
                    </a:srgbClr>
                  </a:outerShdw>
                </a:effectLst>
                <a:latin typeface="Comic Sans MS" panose="030F0702030302020204" pitchFamily="66" charset="0"/>
              </a:rPr>
              <a:t>Isaac spoke up and said to his father Abraham, “Father?” “Yes, my son?” Abraham replied. “The fire and wood are here,” Isaac said, “but where is the lamb for the burnt offering</a:t>
            </a:r>
            <a:r>
              <a:rPr lang="en" b="1" dirty="0">
                <a:solidFill>
                  <a:srgbClr val="CCFFCC"/>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CCFFCC"/>
                </a:solidFill>
                <a:effectLst>
                  <a:outerShdw blurRad="38100" dist="38100" dir="2700000" algn="tl">
                    <a:srgbClr val="000000">
                      <a:alpha val="43137"/>
                    </a:srgbClr>
                  </a:outerShdw>
                </a:effectLst>
                <a:latin typeface="Comic Sans MS" panose="030F0702030302020204" pitchFamily="66" charset="0"/>
              </a:rPr>
              <a:t>(Genesis 22:7)</a:t>
            </a:r>
          </a:p>
        </p:txBody>
      </p:sp>
      <p:sp>
        <p:nvSpPr>
          <p:cNvPr id="6" name="CuadroTexto 5">
            <a:extLst>
              <a:ext uri="{FF2B5EF4-FFF2-40B4-BE49-F238E27FC236}">
                <a16:creationId xmlns:a16="http://schemas.microsoft.com/office/drawing/2014/main" id="{2068D7C1-56F4-FEDE-69DD-EFEFA64DCC74}"/>
              </a:ext>
            </a:extLst>
          </p:cNvPr>
          <p:cNvSpPr txBox="1"/>
          <p:nvPr/>
        </p:nvSpPr>
        <p:spPr>
          <a:xfrm>
            <a:off x="323850" y="1357850"/>
            <a:ext cx="6548898" cy="1015663"/>
          </a:xfrm>
          <a:prstGeom prst="rect">
            <a:avLst/>
          </a:prstGeom>
          <a:noFill/>
        </p:spPr>
        <p:txBody>
          <a:bodyPr wrap="square" rtlCol="0">
            <a:spAutoFit/>
          </a:bodyPr>
          <a:lstStyle/>
          <a:p>
            <a:pPr>
              <a:spcBef>
                <a:spcPts val="600"/>
              </a:spcBef>
            </a:pPr>
            <a:r>
              <a:rPr lang="en" sz="2000" b="1" dirty="0"/>
              <a:t>The first mention of the word LAMB is not accidental                        (Gen. 22:7.) It is the basis for understanding the repeated mention of the Lamb in Revelation (Rev. 5:6.)</a:t>
            </a:r>
          </a:p>
        </p:txBody>
      </p:sp>
      <p:graphicFrame>
        <p:nvGraphicFramePr>
          <p:cNvPr id="2" name="Diagrama 1">
            <a:extLst>
              <a:ext uri="{FF2B5EF4-FFF2-40B4-BE49-F238E27FC236}">
                <a16:creationId xmlns:a16="http://schemas.microsoft.com/office/drawing/2014/main" id="{16A4F62F-4034-CC19-0B18-A581CDC0B0F7}"/>
              </a:ext>
            </a:extLst>
          </p:cNvPr>
          <p:cNvGraphicFramePr/>
          <p:nvPr>
            <p:extLst>
              <p:ext uri="{D42A27DB-BD31-4B8C-83A1-F6EECF244321}">
                <p14:modId xmlns:p14="http://schemas.microsoft.com/office/powerpoint/2010/main" val="706289160"/>
              </p:ext>
            </p:extLst>
          </p:nvPr>
        </p:nvGraphicFramePr>
        <p:xfrm>
          <a:off x="6980286" y="1378705"/>
          <a:ext cx="5098386" cy="3655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09C0CD4-8C31-601A-49BA-E4E7AD002FC2}"/>
              </a:ext>
            </a:extLst>
          </p:cNvPr>
          <p:cNvSpPr txBox="1"/>
          <p:nvPr/>
        </p:nvSpPr>
        <p:spPr>
          <a:xfrm>
            <a:off x="7328459" y="5055073"/>
            <a:ext cx="4838343" cy="1631216"/>
          </a:xfrm>
          <a:prstGeom prst="rect">
            <a:avLst/>
          </a:prstGeom>
          <a:noFill/>
        </p:spPr>
        <p:txBody>
          <a:bodyPr wrap="square" rtlCol="0">
            <a:spAutoFit/>
          </a:bodyPr>
          <a:lstStyle/>
          <a:p>
            <a:pPr>
              <a:spcBef>
                <a:spcPts val="600"/>
              </a:spcBef>
            </a:pPr>
            <a:r>
              <a:rPr lang="en" sz="2000" b="1" dirty="0"/>
              <a:t>It's no wonder Revelation doesn't explain the identity of the Lamb. The Lamb is Jesus, who was sacrificed for my sins and who always intercedes for me with the Father (Heb. 7:25.)</a:t>
            </a:r>
          </a:p>
        </p:txBody>
      </p:sp>
      <p:sp>
        <p:nvSpPr>
          <p:cNvPr id="11" name="CuadroTexto 10">
            <a:extLst>
              <a:ext uri="{FF2B5EF4-FFF2-40B4-BE49-F238E27FC236}">
                <a16:creationId xmlns:a16="http://schemas.microsoft.com/office/drawing/2014/main" id="{0F706076-291F-D2DE-CA42-4BD96E7F0CAF}"/>
              </a:ext>
            </a:extLst>
          </p:cNvPr>
          <p:cNvSpPr txBox="1"/>
          <p:nvPr/>
        </p:nvSpPr>
        <p:spPr>
          <a:xfrm>
            <a:off x="2639705" y="2397537"/>
            <a:ext cx="4331726" cy="2862322"/>
          </a:xfrm>
          <a:prstGeom prst="rect">
            <a:avLst/>
          </a:prstGeom>
          <a:noFill/>
        </p:spPr>
        <p:txBody>
          <a:bodyPr wrap="square">
            <a:spAutoFit/>
          </a:bodyPr>
          <a:lstStyle/>
          <a:p>
            <a:pPr>
              <a:spcBef>
                <a:spcPts val="600"/>
              </a:spcBef>
            </a:pPr>
            <a:r>
              <a:rPr lang="en" sz="2000" b="1" dirty="0"/>
              <a:t>Note that the lamb God provided was actually a ram (Gen. 22:8, 13.) At Passover, a lamb was sacrificed, although it could be either a lamb or a ram (Ex. 12:3, 5.) That is, the word “lamb” came to mean the ultimate sacrifice. Gradually, the Bible expands the symbolic meaning of the lamb:</a:t>
            </a:r>
          </a:p>
        </p:txBody>
      </p:sp>
      <p:pic>
        <p:nvPicPr>
          <p:cNvPr id="10" name="Imagen 9" descr="Imagen que contiene tabla, vestido, sostener, parado&#10;&#10;El contenido generado por IA puede ser incorrecto.">
            <a:extLst>
              <a:ext uri="{FF2B5EF4-FFF2-40B4-BE49-F238E27FC236}">
                <a16:creationId xmlns:a16="http://schemas.microsoft.com/office/drawing/2014/main" id="{9BE97BA7-1C52-9E77-71EB-18D93A3687E4}"/>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l="358" t="21003" r="-358" b="22223"/>
          <a:stretch/>
        </p:blipFill>
        <p:spPr>
          <a:xfrm>
            <a:off x="2747988" y="5283884"/>
            <a:ext cx="4331726" cy="1383356"/>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797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D4723044-D2D1-4550-9D95-EB958915C41C}"/>
                                            </p:graphicEl>
                                          </p:spTgt>
                                        </p:tgtEl>
                                        <p:attrNameLst>
                                          <p:attrName>style.visibility</p:attrName>
                                        </p:attrNameLst>
                                      </p:cBhvr>
                                      <p:to>
                                        <p:strVal val="visible"/>
                                      </p:to>
                                    </p:set>
                                    <p:anim calcmode="lin" valueType="num">
                                      <p:cBhvr>
                                        <p:cTn id="43" dur="500" fill="hold"/>
                                        <p:tgtEl>
                                          <p:spTgt spid="2">
                                            <p:graphicEl>
                                              <a:dgm id="{D4723044-D2D1-4550-9D95-EB958915C41C}"/>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D4723044-D2D1-4550-9D95-EB958915C41C}"/>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D4723044-D2D1-4550-9D95-EB958915C41C}"/>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5D1DBA96-9D6C-41A3-ABD5-CCCFB1557543}"/>
                                            </p:graphicEl>
                                          </p:spTgt>
                                        </p:tgtEl>
                                        <p:attrNameLst>
                                          <p:attrName>style.visibility</p:attrName>
                                        </p:attrNameLst>
                                      </p:cBhvr>
                                      <p:to>
                                        <p:strVal val="visible"/>
                                      </p:to>
                                    </p:set>
                                    <p:animEffect transition="in" filter="wipe(left)">
                                      <p:cBhvr>
                                        <p:cTn id="49" dur="500"/>
                                        <p:tgtEl>
                                          <p:spTgt spid="2">
                                            <p:graphicEl>
                                              <a:dgm id="{5D1DBA96-9D6C-41A3-ABD5-CCCFB1557543}"/>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D6702C92-E533-4B94-A0A1-A31E82A86482}"/>
                                            </p:graphicEl>
                                          </p:spTgt>
                                        </p:tgtEl>
                                        <p:attrNameLst>
                                          <p:attrName>style.visibility</p:attrName>
                                        </p:attrNameLst>
                                      </p:cBhvr>
                                      <p:to>
                                        <p:strVal val="visible"/>
                                      </p:to>
                                    </p:set>
                                    <p:anim calcmode="lin" valueType="num">
                                      <p:cBhvr>
                                        <p:cTn id="54" dur="500" fill="hold"/>
                                        <p:tgtEl>
                                          <p:spTgt spid="2">
                                            <p:graphicEl>
                                              <a:dgm id="{D6702C92-E533-4B94-A0A1-A31E82A86482}"/>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D6702C92-E533-4B94-A0A1-A31E82A86482}"/>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D6702C92-E533-4B94-A0A1-A31E82A86482}"/>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6B07F4BF-F691-45ED-96B6-9EBF4A114D24}"/>
                                            </p:graphicEl>
                                          </p:spTgt>
                                        </p:tgtEl>
                                        <p:attrNameLst>
                                          <p:attrName>style.visibility</p:attrName>
                                        </p:attrNameLst>
                                      </p:cBhvr>
                                      <p:to>
                                        <p:strVal val="visible"/>
                                      </p:to>
                                    </p:set>
                                    <p:animEffect transition="in" filter="wipe(left)">
                                      <p:cBhvr>
                                        <p:cTn id="60" dur="500"/>
                                        <p:tgtEl>
                                          <p:spTgt spid="2">
                                            <p:graphicEl>
                                              <a:dgm id="{6B07F4BF-F691-45ED-96B6-9EBF4A114D2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4C7E936B-6681-4887-AEA6-ECBE22186E37}"/>
                                            </p:graphicEl>
                                          </p:spTgt>
                                        </p:tgtEl>
                                        <p:attrNameLst>
                                          <p:attrName>style.visibility</p:attrName>
                                        </p:attrNameLst>
                                      </p:cBhvr>
                                      <p:to>
                                        <p:strVal val="visible"/>
                                      </p:to>
                                    </p:set>
                                    <p:anim calcmode="lin" valueType="num">
                                      <p:cBhvr>
                                        <p:cTn id="65" dur="500" fill="hold"/>
                                        <p:tgtEl>
                                          <p:spTgt spid="2">
                                            <p:graphicEl>
                                              <a:dgm id="{4C7E936B-6681-4887-AEA6-ECBE22186E3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4C7E936B-6681-4887-AEA6-ECBE22186E3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4C7E936B-6681-4887-AEA6-ECBE22186E3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C85D6093-025B-40CE-94F6-86B0F3046342}"/>
                                            </p:graphicEl>
                                          </p:spTgt>
                                        </p:tgtEl>
                                        <p:attrNameLst>
                                          <p:attrName>style.visibility</p:attrName>
                                        </p:attrNameLst>
                                      </p:cBhvr>
                                      <p:to>
                                        <p:strVal val="visible"/>
                                      </p:to>
                                    </p:set>
                                    <p:animEffect transition="in" filter="wipe(left)">
                                      <p:cBhvr>
                                        <p:cTn id="71" dur="500"/>
                                        <p:tgtEl>
                                          <p:spTgt spid="2">
                                            <p:graphicEl>
                                              <a:dgm id="{C85D6093-025B-40CE-94F6-86B0F304634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D8EF8D64-81CE-4426-8689-2FB535C5DB63}"/>
                                            </p:graphicEl>
                                          </p:spTgt>
                                        </p:tgtEl>
                                        <p:attrNameLst>
                                          <p:attrName>style.visibility</p:attrName>
                                        </p:attrNameLst>
                                      </p:cBhvr>
                                      <p:to>
                                        <p:strVal val="visible"/>
                                      </p:to>
                                    </p:set>
                                    <p:anim calcmode="lin" valueType="num">
                                      <p:cBhvr>
                                        <p:cTn id="76" dur="500" fill="hold"/>
                                        <p:tgtEl>
                                          <p:spTgt spid="2">
                                            <p:graphicEl>
                                              <a:dgm id="{D8EF8D64-81CE-4426-8689-2FB535C5DB63}"/>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D8EF8D64-81CE-4426-8689-2FB535C5DB63}"/>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D8EF8D64-81CE-4426-8689-2FB535C5DB63}"/>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B7F141EC-FE06-4F7A-9C6D-F97732C8C161}"/>
                                            </p:graphicEl>
                                          </p:spTgt>
                                        </p:tgtEl>
                                        <p:attrNameLst>
                                          <p:attrName>style.visibility</p:attrName>
                                        </p:attrNameLst>
                                      </p:cBhvr>
                                      <p:to>
                                        <p:strVal val="visible"/>
                                      </p:to>
                                    </p:set>
                                    <p:animEffect transition="in" filter="wipe(left)">
                                      <p:cBhvr>
                                        <p:cTn id="82" dur="500"/>
                                        <p:tgtEl>
                                          <p:spTgt spid="2">
                                            <p:graphicEl>
                                              <a:dgm id="{B7F141EC-FE06-4F7A-9C6D-F97732C8C161}"/>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 calcmode="lin" valueType="num">
                                      <p:cBhvr>
                                        <p:cTn id="89" dur="500" fill="hold"/>
                                        <p:tgtEl>
                                          <p:spTgt spid="10"/>
                                        </p:tgtEl>
                                        <p:attrNameLst>
                                          <p:attrName>style.rotation</p:attrName>
                                        </p:attrNameLst>
                                      </p:cBhvr>
                                      <p:tavLst>
                                        <p:tav tm="0">
                                          <p:val>
                                            <p:fltVal val="360"/>
                                          </p:val>
                                        </p:tav>
                                        <p:tav tm="100000">
                                          <p:val>
                                            <p:fltVal val="0"/>
                                          </p:val>
                                        </p:tav>
                                      </p:tavLst>
                                    </p:anim>
                                    <p:animEffect transition="in" filter="fade">
                                      <p:cBhvr>
                                        <p:cTn id="90" dur="500"/>
                                        <p:tgtEl>
                                          <p:spTgt spid="10"/>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388ADC-05ED-246A-2BCE-D9783E13E0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839313B-44BE-83EE-951D-364691085ED0}"/>
              </a:ext>
            </a:extLst>
          </p:cNvPr>
          <p:cNvSpPr txBox="1"/>
          <p:nvPr/>
        </p:nvSpPr>
        <p:spPr>
          <a:xfrm>
            <a:off x="471795" y="715940"/>
            <a:ext cx="9382124"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It had been difficult even for the angels to grasp the mystery of redemption—to comprehend that the Commander of heaven, the Son of God, must die for guilty man. When the command was given to Abraham to offer up his son, the interest of all heavenly beings was enlisted. With intense earnestness they watched each step in the fulfillment of this command. When to Isaac's question, “Where is the lamb for a burnt offering?” Abraham made answer, “God will provide Himself a lamb;” and when the father's hand was stayed as he was about to slay his son, and the ram which God had provided was offered in the place of Isaac—then light was shed upon the mystery of redemption, and even the angels understood more clearly the wonderful provision that God had made for man's salvation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02443E6-B76F-3C34-0495-B4C9803A0F3F}"/>
              </a:ext>
            </a:extLst>
          </p:cNvPr>
          <p:cNvSpPr txBox="1"/>
          <p:nvPr/>
        </p:nvSpPr>
        <p:spPr>
          <a:xfrm>
            <a:off x="7068578" y="6096608"/>
            <a:ext cx="3648499" cy="338554"/>
          </a:xfrm>
          <a:prstGeom prst="rect">
            <a:avLst/>
          </a:prstGeom>
          <a:noFill/>
        </p:spPr>
        <p:txBody>
          <a:bodyPr wrap="none" rtlCol="0">
            <a:spAutoFit/>
          </a:bodyPr>
          <a:lstStyle/>
          <a:p>
            <a:pPr algn="r"/>
            <a:r>
              <a:rPr lang="en" sz="1600" b="1" dirty="0"/>
              <a:t>EGW (Patriarchs and Prophets, pg. 155)</a:t>
            </a:r>
          </a:p>
        </p:txBody>
      </p:sp>
    </p:spTree>
    <p:extLst>
      <p:ext uri="{BB962C8B-B14F-4D97-AF65-F5344CB8AC3E}">
        <p14:creationId xmlns:p14="http://schemas.microsoft.com/office/powerpoint/2010/main" val="9328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01F3CD-5506-6AB9-1A31-B50A61D8A6F6}"/>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E3D2C72-F421-F91F-64C9-70128614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7E70E0-4CF6-25E0-6ABF-5AE09D375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B869400-652A-A9E6-0177-75FD75F81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C773F70-0204-C0D1-AA79-3FB3D28B1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31A15FF-B58A-30A6-2AFA-C82A8928C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A4D555-D12D-BA79-1BE5-56F5C8F650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38264" y="1062544"/>
            <a:ext cx="4756162" cy="4756162"/>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tabla, azul, pastel, cama&#10;&#10;El contenido generado por IA puede ser incorrecto.">
            <a:extLst>
              <a:ext uri="{FF2B5EF4-FFF2-40B4-BE49-F238E27FC236}">
                <a16:creationId xmlns:a16="http://schemas.microsoft.com/office/drawing/2014/main" id="{6FEC704E-59ED-78AD-282D-D54EB64050C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31025" y="3643760"/>
            <a:ext cx="6428474" cy="3214237"/>
          </a:xfrm>
          <a:prstGeom prst="rect">
            <a:avLst/>
          </a:prstGeom>
        </p:spPr>
      </p:pic>
      <p:sp>
        <p:nvSpPr>
          <p:cNvPr id="2" name="CuadroTexto 1">
            <a:extLst>
              <a:ext uri="{FF2B5EF4-FFF2-40B4-BE49-F238E27FC236}">
                <a16:creationId xmlns:a16="http://schemas.microsoft.com/office/drawing/2014/main" id="{235DE382-7DAC-B1CD-943A-D8E20635EC74}"/>
              </a:ext>
            </a:extLst>
          </p:cNvPr>
          <p:cNvSpPr txBox="1">
            <a:spLocks/>
          </p:cNvSpPr>
          <p:nvPr/>
        </p:nvSpPr>
        <p:spPr>
          <a:xfrm>
            <a:off x="596065" y="504439"/>
            <a:ext cx="6242198" cy="3139321"/>
          </a:xfrm>
          <a:prstGeom prst="rect">
            <a:avLst/>
          </a:prstGeom>
          <a:noFill/>
          <a:effectLst>
            <a:outerShdw blurRad="50800" dist="50800" dir="5400000" algn="ctr" rotWithShape="0">
              <a:srgbClr val="A63234"/>
            </a:outerShdw>
          </a:effectLst>
        </p:spPr>
        <p:txBody>
          <a:bodyPr wrap="square">
            <a:spAutoFit/>
          </a:bodyPr>
          <a:lstStyle/>
          <a:p>
            <a:pPr algn="ctr"/>
            <a:r>
              <a:rPr lang="en" sz="6600" b="1" dirty="0">
                <a:ln w="6600">
                  <a:solidFill>
                    <a:schemeClr val="accent2"/>
                  </a:solidFill>
                  <a:prstDash val="solid"/>
                </a:ln>
                <a:solidFill>
                  <a:srgbClr val="FFFFFF"/>
                </a:solidFill>
                <a:effectLst>
                  <a:outerShdw dist="38100" dir="2700000" algn="tl" rotWithShape="0">
                    <a:schemeClr val="accent2"/>
                  </a:outerShdw>
                </a:effectLst>
              </a:rPr>
              <a:t>GENESIS 2-3:</a:t>
            </a:r>
          </a:p>
          <a:p>
            <a:pPr algn="ctr"/>
            <a:r>
              <a:rPr lang="en" sz="6600" b="1" dirty="0">
                <a:ln w="6600">
                  <a:solidFill>
                    <a:schemeClr val="accent2"/>
                  </a:solidFill>
                  <a:prstDash val="solid"/>
                </a:ln>
                <a:solidFill>
                  <a:srgbClr val="FFFFFF"/>
                </a:solidFill>
                <a:effectLst>
                  <a:outerShdw dist="38100" dir="2700000" algn="tl" rotWithShape="0">
                    <a:schemeClr val="accent2"/>
                  </a:outerShdw>
                </a:effectLst>
              </a:rPr>
              <a:t>DEATH AND THE SERPENT</a:t>
            </a:r>
          </a:p>
        </p:txBody>
      </p:sp>
    </p:spTree>
    <p:extLst>
      <p:ext uri="{BB962C8B-B14F-4D97-AF65-F5344CB8AC3E}">
        <p14:creationId xmlns:p14="http://schemas.microsoft.com/office/powerpoint/2010/main" val="1109670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589</TotalTime>
  <Words>1511</Words>
  <Application>Microsoft Office PowerPoint</Application>
  <PresentationFormat>Panorámica</PresentationFormat>
  <Paragraphs>57</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Aptos Display</vt:lpstr>
      <vt:lpstr>Aptos</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2025-03-22T15:34:11Z</dcterms:created>
  <dcterms:modified xsi:type="dcterms:W3CDTF">2025-03-25T08:00:07Z</dcterms:modified>
</cp:coreProperties>
</file>