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en" sz="2000" b="1" dirty="0">
              <a:solidFill>
                <a:schemeClr val="accent2">
                  <a:lumMod val="50000"/>
                </a:schemeClr>
              </a:solidFill>
            </a:rPr>
            <a:t>SEE</a:t>
          </a:r>
          <a:r>
            <a:rPr lang="en" sz="2000" b="1" dirty="0"/>
            <a:t>: God is not indifferent to suffering. He sees everything. He especially sees the pain and injustice committed against his people (2 Kings 9:26).</a:t>
          </a:r>
          <a:endParaRPr lang="es-ES" sz="2000" dirty="0"/>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en" sz="2000" b="1" dirty="0">
              <a:solidFill>
                <a:schemeClr val="accent4">
                  <a:lumMod val="50000"/>
                </a:schemeClr>
              </a:solidFill>
            </a:rPr>
            <a:t>DESCEND</a:t>
          </a:r>
          <a:r>
            <a:rPr lang="en" sz="2000" b="1" dirty="0"/>
            <a:t>: God does not stay still. He comes down to walk among us. He dwells among human beings </a:t>
          </a:r>
          <a:br>
            <a:rPr lang="es-ES" sz="2000" b="1" dirty="0"/>
          </a:br>
          <a:r>
            <a:rPr lang="en" sz="2000" b="1" dirty="0"/>
            <a:t>(Ex. 29:45; Jn. 14:16-17)</a:t>
          </a:r>
          <a:endParaRPr lang="es-ES" sz="2000" dirty="0"/>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en" sz="2000" b="1" dirty="0">
              <a:solidFill>
                <a:schemeClr val="accent3">
                  <a:lumMod val="50000"/>
                </a:schemeClr>
              </a:solidFill>
            </a:rPr>
            <a:t>TAKE OUT</a:t>
          </a:r>
          <a:r>
            <a:rPr lang="en" sz="2000" b="1" dirty="0"/>
            <a:t>: God, in His time, acts to free us from suffering and fulfill His promises (Jer. 29:11)</a:t>
          </a:r>
          <a:endParaRPr lang="es-ES" sz="2000" dirty="0"/>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581042" y="336218"/>
          <a:ext cx="3502777"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SEE</a:t>
          </a:r>
          <a:r>
            <a:rPr lang="en" sz="2000" b="1" kern="1200" dirty="0"/>
            <a:t>: God is not indifferent to suffering. He sees everything. He especially sees the pain and injustice committed against his people (2 Kings 9:26).</a:t>
          </a:r>
          <a:endParaRPr lang="es-ES" sz="2000" kern="1200" dirty="0"/>
        </a:p>
      </dsp:txBody>
      <dsp:txXfrm>
        <a:off x="672919" y="428095"/>
        <a:ext cx="3319023" cy="1698353"/>
      </dsp:txXfrm>
    </dsp:sp>
    <dsp:sp modelId="{AC825C12-AF42-4BA1-AA13-23C63E1A3627}">
      <dsp:nvSpPr>
        <dsp:cNvPr id="0" name=""/>
        <dsp:cNvSpPr/>
      </dsp:nvSpPr>
      <dsp:spPr>
        <a:xfrm>
          <a:off x="4175819" y="336218"/>
          <a:ext cx="3502777"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DESCEND</a:t>
          </a:r>
          <a:r>
            <a:rPr lang="en" sz="2000" b="1" kern="1200" dirty="0"/>
            <a:t>: God does not stay still. He comes down to walk among us. He dwells among human beings </a:t>
          </a:r>
          <a:br>
            <a:rPr lang="es-ES" sz="2000" b="1" kern="1200" dirty="0"/>
          </a:br>
          <a:r>
            <a:rPr lang="en" sz="2000" b="1" kern="1200" dirty="0"/>
            <a:t>(Ex. 29:45; Jn. 14:16-17)</a:t>
          </a:r>
          <a:endParaRPr lang="es-ES" sz="2000" kern="1200" dirty="0"/>
        </a:p>
      </dsp:txBody>
      <dsp:txXfrm>
        <a:off x="4267696" y="428095"/>
        <a:ext cx="3319023" cy="1698353"/>
      </dsp:txXfrm>
    </dsp:sp>
    <dsp:sp modelId="{A6E77D58-24DC-441B-B8F3-E72D2F642819}">
      <dsp:nvSpPr>
        <dsp:cNvPr id="0" name=""/>
        <dsp:cNvSpPr/>
      </dsp:nvSpPr>
      <dsp:spPr>
        <a:xfrm>
          <a:off x="7767943" y="336218"/>
          <a:ext cx="3502777"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3">
                  <a:lumMod val="50000"/>
                </a:schemeClr>
              </a:solidFill>
            </a:rPr>
            <a:t>TAKE OUT</a:t>
          </a:r>
          <a:r>
            <a:rPr lang="en" sz="2000" b="1" kern="1200" dirty="0"/>
            <a:t>: God, in His time, acts to free us from suffering and fulfill His promises (Jer. 29:11)</a:t>
          </a:r>
          <a:endParaRPr lang="es-ES" sz="2000" kern="1200" dirty="0"/>
        </a:p>
      </dsp:txBody>
      <dsp:txXfrm>
        <a:off x="7859820" y="428095"/>
        <a:ext cx="3319023"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22/06/2025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22/06/2025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22/06/2025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6438901" y="28367"/>
            <a:ext cx="5753100" cy="1938992"/>
          </a:xfrm>
          <a:prstGeom prst="rect">
            <a:avLst/>
          </a:prstGeom>
          <a:noFill/>
        </p:spPr>
        <p:txBody>
          <a:bodyPr wrap="square" rtlCol="0">
            <a:spAutoFit/>
          </a:bodyPr>
          <a:lstStyle/>
          <a:p>
            <a:pPr algn="ctr"/>
            <a:r>
              <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THE BURNING BUSH</a:t>
            </a: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3482171" cy="338554"/>
          </a:xfrm>
          <a:prstGeom prst="rect">
            <a:avLst/>
          </a:prstGeom>
          <a:noFill/>
        </p:spPr>
        <p:txBody>
          <a:bodyPr wrap="none" rtlCol="0">
            <a:spAutoFit/>
          </a:bodyPr>
          <a:lstStyle/>
          <a:p>
            <a:r>
              <a:rPr lang="en" sz="1600" b="1" dirty="0">
                <a:solidFill>
                  <a:srgbClr val="DDAC17"/>
                </a:solidFill>
                <a:effectLst>
                  <a:outerShdw blurRad="38100" dist="38100" dir="2700000" algn="tl">
                    <a:srgbClr val="000000">
                      <a:alpha val="43137"/>
                    </a:srgbClr>
                  </a:outerShdw>
                </a:effectLst>
              </a:rPr>
              <a:t>Lesson 2 for July 12, 2025</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en" sz="4400" b="1" spc="300" dirty="0">
                <a:ln w="6600">
                  <a:solidFill>
                    <a:schemeClr val="accent2"/>
                  </a:solidFill>
                  <a:prstDash val="solid"/>
                </a:ln>
                <a:solidFill>
                  <a:srgbClr val="FFFFFF"/>
                </a:solidFill>
                <a:effectLst>
                  <a:outerShdw dist="38100" dir="2700000" algn="tl" rotWithShape="0">
                    <a:schemeClr val="accent2"/>
                  </a:outerShdw>
                </a:effectLst>
              </a:rPr>
              <a:t>THE RETURN TO EGYPT</a:t>
            </a:r>
          </a:p>
        </p:txBody>
      </p:sp>
      <p:sp>
        <p:nvSpPr>
          <p:cNvPr id="5" name="CuadroTexto 4">
            <a:extLst>
              <a:ext uri="{FF2B5EF4-FFF2-40B4-BE49-F238E27FC236}">
                <a16:creationId xmlns:a16="http://schemas.microsoft.com/office/drawing/2014/main" id="{3D546CE7-A01E-1168-3243-593F388758E1}"/>
              </a:ext>
            </a:extLst>
          </p:cNvPr>
          <p:cNvSpPr txBox="1"/>
          <p:nvPr/>
        </p:nvSpPr>
        <p:spPr>
          <a:xfrm>
            <a:off x="3071854" y="702672"/>
            <a:ext cx="9025705" cy="584775"/>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 lodging place on the way, the Lord met Moses and was about to kill him</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(Exodus 4:24)</a:t>
            </a: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380720" cy="1323439"/>
          </a:xfrm>
          <a:prstGeom prst="rect">
            <a:avLst/>
          </a:prstGeom>
          <a:noFill/>
        </p:spPr>
        <p:txBody>
          <a:bodyPr wrap="square" rtlCol="0">
            <a:spAutoFit/>
          </a:bodyPr>
          <a:lstStyle/>
          <a:p>
            <a:pPr>
              <a:spcBef>
                <a:spcPts val="600"/>
              </a:spcBef>
            </a:pPr>
            <a:r>
              <a:rPr lang="en" sz="2000" b="1" dirty="0"/>
              <a:t>The first step Moses took in returning to Egypt was to ask his father-in-law for permission (Exod. 4:18 ). Taking his family, he began the journey                         (Exod. 4:20). But something surprising happened. Along the way, God wanted to kill him (Exod. 4:24 ).</a:t>
            </a:r>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3" y="4659674"/>
            <a:ext cx="7446844" cy="1015663"/>
          </a:xfrm>
          <a:prstGeom prst="rect">
            <a:avLst/>
          </a:prstGeom>
          <a:noFill/>
        </p:spPr>
        <p:txBody>
          <a:bodyPr wrap="square">
            <a:spAutoFit/>
          </a:bodyPr>
          <a:lstStyle/>
          <a:p>
            <a:pPr>
              <a:spcBef>
                <a:spcPts val="600"/>
              </a:spcBef>
            </a:pPr>
            <a:r>
              <a:rPr lang="en" sz="2000" b="1" dirty="0"/>
              <a:t>Moses (influenced by his wife) had not circumcised his son. Therefore, he was disobeying the conditions of the covenant that God had established with Abraham (Gen. 17:10).</a:t>
            </a: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661708" y="2767280"/>
            <a:ext cx="4317329" cy="3936831"/>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921331"/>
            <a:ext cx="3943535" cy="1631216"/>
          </a:xfrm>
          <a:prstGeom prst="rect">
            <a:avLst/>
          </a:prstGeom>
          <a:noFill/>
        </p:spPr>
        <p:txBody>
          <a:bodyPr wrap="square">
            <a:spAutoFit/>
          </a:bodyPr>
          <a:lstStyle/>
          <a:p>
            <a:pPr>
              <a:spcBef>
                <a:spcPts val="600"/>
              </a:spcBef>
            </a:pPr>
            <a:r>
              <a:rPr lang="en" sz="2000" b="1" dirty="0"/>
              <a:t>Zipporah understood what was happening, and took the necessary measures to avoid the fatal outcome: she circumcised her son (Ex. 4:25).</a:t>
            </a:r>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3" y="5782463"/>
            <a:ext cx="7446844" cy="1015663"/>
          </a:xfrm>
          <a:prstGeom prst="rect">
            <a:avLst/>
          </a:prstGeom>
          <a:noFill/>
        </p:spPr>
        <p:txBody>
          <a:bodyPr wrap="square">
            <a:spAutoFit/>
          </a:bodyPr>
          <a:lstStyle/>
          <a:p>
            <a:pPr>
              <a:spcBef>
                <a:spcPts val="600"/>
              </a:spcBef>
            </a:pPr>
            <a:r>
              <a:rPr lang="en" sz="2000" b="1" dirty="0"/>
              <a:t>The conscious refusal to obey a clear divine command disqualified Moses from leading the people. This situation had to be remedied before he could fulfill his mission.</a:t>
            </a: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847738" y="589672"/>
            <a:ext cx="8667862" cy="5293757"/>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A man will gain power and efficiency as he accepts the responsibilities that God places upon him, and with his whole soul seeks to qualify himself to bear them aright. However humble his position or limited his ability, that man will attain true greatness who, trusting to divine strength, seeks to perform his work with fidelity. Had Moses relied upon his own strength and wisdom, and eagerly accepted the great charge, he would have evinced his entire unfitness for such a work. The fact that a man feels his weakness is at least some evidence that he realizes the magnitude of the work appointed him, and that he will make God his counselor and his strength.</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B918280-5035-2CBA-C3AA-7616D0163545}"/>
              </a:ext>
            </a:extLst>
          </p:cNvPr>
          <p:cNvSpPr txBox="1"/>
          <p:nvPr/>
        </p:nvSpPr>
        <p:spPr>
          <a:xfrm>
            <a:off x="7001719" y="6099051"/>
            <a:ext cx="3685945" cy="338554"/>
          </a:xfrm>
          <a:prstGeom prst="rect">
            <a:avLst/>
          </a:prstGeom>
          <a:noFill/>
        </p:spPr>
        <p:txBody>
          <a:bodyPr wrap="none" rtlCol="0">
            <a:spAutoFit/>
          </a:bodyPr>
          <a:lstStyle/>
          <a:p>
            <a:pPr algn="r"/>
            <a:r>
              <a:rPr lang="en" sz="1600" b="1" dirty="0"/>
              <a:t>EGW (Patriarchs and Prophets, p. 255)</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7" y="4661774"/>
            <a:ext cx="12191999" cy="209288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t>
            </a:r>
            <a:r>
              <a:rPr kumimoji="0" lang="en-US" sz="26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And the Lord said: ‘I have surely seen the oppression of My people who are in Egypt, and have heard their cry because of their taskmasters, for I know their sorrows. So I have come down to deliver them out of the hand of the Egyptians, and to bring them up from that land to a good and large land, to a land flowing with milk and honey’ </a:t>
            </a:r>
            <a:r>
              <a:rPr kumimoji="0" lang="es-ES" sz="26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Exodus</a:t>
            </a:r>
            <a:r>
              <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rPr>
              <a:t> 3:7, 8, </a:t>
            </a:r>
            <a:r>
              <a:rPr kumimoji="0" lang="es-ES" sz="1400" b="1" i="0" u="none" strike="noStrike" kern="1200" cap="none" spc="0" normalizeH="0" baseline="0" noProof="0" dirty="0" err="1">
                <a:ln w="12700" cmpd="sng">
                  <a:noFill/>
                  <a:prstDash val="solid"/>
                </a:ln>
                <a:solidFill>
                  <a:srgbClr val="7D502F"/>
                </a:solidFill>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85378"/>
          </a:xfrm>
          <a:prstGeom prst="rect">
            <a:avLst/>
          </a:prstGeom>
          <a:noFill/>
        </p:spPr>
        <p:txBody>
          <a:bodyPr wrap="square" rtlCol="0">
            <a:spAutoFit/>
          </a:bodyPr>
          <a:lstStyle/>
          <a:p>
            <a:pPr>
              <a:spcBef>
                <a:spcPts val="600"/>
              </a:spcBef>
            </a:pPr>
            <a:r>
              <a:rPr lang="en" sz="2000" b="1" dirty="0">
                <a:solidFill>
                  <a:srgbClr val="FFD417"/>
                </a:solidFill>
                <a:effectLst>
                  <a:outerShdw blurRad="38100" dist="38100" dir="2700000" algn="tl">
                    <a:srgbClr val="000000">
                      <a:alpha val="43137"/>
                    </a:srgbClr>
                  </a:outerShdw>
                </a:effectLst>
              </a:rPr>
              <a:t>The Call (Exodus 3):</a:t>
            </a:r>
          </a:p>
          <a:p>
            <a:pPr lvl="1">
              <a:spcBef>
                <a:spcPts val="600"/>
              </a:spcBef>
            </a:pPr>
            <a:r>
              <a:rPr lang="en" sz="2000" b="1" dirty="0">
                <a:solidFill>
                  <a:schemeClr val="bg1"/>
                </a:solidFill>
                <a:effectLst>
                  <a:outerShdw blurRad="38100" dist="38100" dir="2700000" algn="tl">
                    <a:srgbClr val="000000">
                      <a:alpha val="43137"/>
                    </a:srgbClr>
                  </a:outerShdw>
                </a:effectLst>
              </a:rPr>
              <a:t>The Burning Bush (Exodus 3:1-6)</a:t>
            </a:r>
          </a:p>
          <a:p>
            <a:pPr lvl="1">
              <a:spcBef>
                <a:spcPts val="600"/>
              </a:spcBef>
            </a:pPr>
            <a:r>
              <a:rPr lang="en" sz="2000" b="1" dirty="0">
                <a:solidFill>
                  <a:schemeClr val="bg1"/>
                </a:solidFill>
                <a:effectLst>
                  <a:outerShdw blurRad="38100" dist="38100" dir="2700000" algn="tl">
                    <a:srgbClr val="000000">
                      <a:alpha val="43137"/>
                    </a:srgbClr>
                  </a:outerShdw>
                </a:effectLst>
              </a:rPr>
              <a:t>God's Orders (Exodus 3:7-12)</a:t>
            </a:r>
          </a:p>
          <a:p>
            <a:pPr lvl="1">
              <a:spcBef>
                <a:spcPts val="600"/>
              </a:spcBef>
            </a:pPr>
            <a:r>
              <a:rPr lang="en" sz="2000" b="1" dirty="0">
                <a:solidFill>
                  <a:schemeClr val="bg1"/>
                </a:solidFill>
                <a:effectLst>
                  <a:outerShdw blurRad="38100" dist="38100" dir="2700000" algn="tl">
                    <a:srgbClr val="000000">
                      <a:alpha val="43137"/>
                    </a:srgbClr>
                  </a:outerShdw>
                </a:effectLst>
              </a:rPr>
              <a:t>The Name of God (Exodus 3:13-22)</a:t>
            </a:r>
          </a:p>
          <a:p>
            <a:pPr>
              <a:spcBef>
                <a:spcPts val="1200"/>
              </a:spcBef>
            </a:pPr>
            <a:r>
              <a:rPr lang="en" sz="2000" b="1" dirty="0">
                <a:solidFill>
                  <a:srgbClr val="43ECBB"/>
                </a:solidFill>
                <a:effectLst>
                  <a:outerShdw blurRad="38100" dist="38100" dir="2700000" algn="tl">
                    <a:srgbClr val="000000">
                      <a:alpha val="43137"/>
                    </a:srgbClr>
                  </a:outerShdw>
                </a:effectLst>
              </a:rPr>
              <a:t>Accomplish the mission (Exodus 4):</a:t>
            </a:r>
          </a:p>
          <a:p>
            <a:pPr lvl="1">
              <a:spcBef>
                <a:spcPts val="600"/>
              </a:spcBef>
            </a:pPr>
            <a:r>
              <a:rPr lang="en" sz="2000" b="1" dirty="0">
                <a:solidFill>
                  <a:schemeClr val="bg1"/>
                </a:solidFill>
                <a:effectLst>
                  <a:outerShdw blurRad="38100" dist="38100" dir="2700000" algn="tl">
                    <a:srgbClr val="000000">
                      <a:alpha val="43137"/>
                    </a:srgbClr>
                  </a:outerShdw>
                </a:effectLst>
              </a:rPr>
              <a:t>Excuses and More Excuses (Exodus 4:1-17)</a:t>
            </a:r>
          </a:p>
          <a:p>
            <a:pPr lvl="1">
              <a:spcBef>
                <a:spcPts val="600"/>
              </a:spcBef>
            </a:pPr>
            <a:r>
              <a:rPr lang="en" sz="2000" b="1" dirty="0">
                <a:solidFill>
                  <a:schemeClr val="bg1"/>
                </a:solidFill>
                <a:effectLst>
                  <a:outerShdw blurRad="38100" dist="38100" dir="2700000" algn="tl">
                    <a:srgbClr val="000000">
                      <a:alpha val="43137"/>
                    </a:srgbClr>
                  </a:outerShdw>
                </a:effectLst>
              </a:rPr>
              <a:t>The Return to Egypt (Exodus 4:18-31)</a:t>
            </a: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193984" cy="1631216"/>
          </a:xfrm>
          <a:prstGeom prst="rect">
            <a:avLst/>
          </a:prstGeom>
          <a:noFill/>
        </p:spPr>
        <p:txBody>
          <a:bodyPr wrap="square" rtlCol="0">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After failing in his attempt to liberate the people of Israel, Moses spent 40 years in the Midian Desert as a shepherd. During that time, although he continued his intimate relationship with God, he abandoned his idea of being Israel's liberator.</a:t>
            </a: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193983" cy="1323439"/>
          </a:xfrm>
          <a:prstGeom prst="rect">
            <a:avLst/>
          </a:prstGeom>
          <a:noFill/>
        </p:spPr>
        <p:txBody>
          <a:bodyPr wrap="square">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But God hadn't abandoned that idea. Moses remained, for Him, the chosen liberator. Because He hadn't forgotten the suffering of His people either. Now, the time had come to lead Israel out of their harsh slavery.</a:t>
            </a: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07934" y="5671975"/>
            <a:ext cx="7122694" cy="1107996"/>
          </a:xfrm>
          <a:prstGeom prst="rect">
            <a:avLst/>
          </a:prstGeom>
          <a:noFill/>
        </p:spPr>
        <p:txBody>
          <a:bodyPr wrap="square">
            <a:prstTxWarp prst="textTriangleInverted">
              <a:avLst/>
            </a:prstTxWarp>
            <a:spAutoFit/>
          </a:bodyPr>
          <a:lstStyle/>
          <a:p>
            <a:pPr algn="ctr"/>
            <a:r>
              <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rPr>
              <a:t>THE CALL</a:t>
            </a: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0" y="-96250"/>
            <a:ext cx="9601200" cy="769441"/>
          </a:xfrm>
          <a:prstGeom prst="rect">
            <a:avLst/>
          </a:prstGeom>
          <a:noFill/>
        </p:spPr>
        <p:txBody>
          <a:bodyPr wrap="square">
            <a:spAutoFit/>
          </a:bodyPr>
          <a:lstStyle/>
          <a:p>
            <a:pPr algn="ctr"/>
            <a:r>
              <a:rPr lang="e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THE BURNING BUSH</a:t>
            </a:r>
          </a:p>
        </p:txBody>
      </p:sp>
      <p:sp>
        <p:nvSpPr>
          <p:cNvPr id="5" name="CuadroTexto 4">
            <a:extLst>
              <a:ext uri="{FF2B5EF4-FFF2-40B4-BE49-F238E27FC236}">
                <a16:creationId xmlns:a16="http://schemas.microsoft.com/office/drawing/2014/main" id="{9C268A33-5461-98AE-A904-5AF743EB419A}"/>
              </a:ext>
            </a:extLst>
          </p:cNvPr>
          <p:cNvSpPr txBox="1"/>
          <p:nvPr/>
        </p:nvSpPr>
        <p:spPr>
          <a:xfrm>
            <a:off x="149994" y="575444"/>
            <a:ext cx="9601200"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There the angel of the Lord appeared to him in flames of fire from within a bush. Moses saw that though the bush was on fire it did not burn up</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(Exodus 3:2)</a:t>
            </a:r>
          </a:p>
        </p:txBody>
      </p:sp>
      <p:sp>
        <p:nvSpPr>
          <p:cNvPr id="6" name="CuadroTexto 5">
            <a:extLst>
              <a:ext uri="{FF2B5EF4-FFF2-40B4-BE49-F238E27FC236}">
                <a16:creationId xmlns:a16="http://schemas.microsoft.com/office/drawing/2014/main" id="{979498DB-FFA9-00EE-610F-B68B877B1705}"/>
              </a:ext>
            </a:extLst>
          </p:cNvPr>
          <p:cNvSpPr txBox="1"/>
          <p:nvPr/>
        </p:nvSpPr>
        <p:spPr>
          <a:xfrm>
            <a:off x="2346258" y="1303590"/>
            <a:ext cx="9742171" cy="1323439"/>
          </a:xfrm>
          <a:prstGeom prst="rect">
            <a:avLst/>
          </a:prstGeom>
          <a:noFill/>
        </p:spPr>
        <p:txBody>
          <a:bodyPr wrap="square" rtlCol="0">
            <a:spAutoFit/>
          </a:bodyPr>
          <a:lstStyle/>
          <a:p>
            <a:pPr>
              <a:spcBef>
                <a:spcPts val="600"/>
              </a:spcBef>
            </a:pPr>
            <a:r>
              <a:rPr lang="en" sz="2000" b="1" dirty="0"/>
              <a:t>The 40 years Moses lived in Midian can be summed up as follows: he married, had two sons, and served as a shepherd for his father-in-law. He also dedicated that time to writing two books: Job and Genesis, essential to understanding the crucial themes of salvation. But everything changed in a moment.</a:t>
            </a: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3" y="4045502"/>
            <a:ext cx="3871763" cy="2554545"/>
          </a:xfrm>
          <a:prstGeom prst="rect">
            <a:avLst/>
          </a:prstGeom>
          <a:noFill/>
        </p:spPr>
        <p:txBody>
          <a:bodyPr wrap="square">
            <a:spAutoFit/>
          </a:bodyPr>
          <a:lstStyle/>
          <a:p>
            <a:pPr>
              <a:spcBef>
                <a:spcPts val="600"/>
              </a:spcBef>
            </a:pPr>
            <a:r>
              <a:rPr lang="en" sz="2000" b="1" dirty="0"/>
              <a:t>When speaking to Moses, God presented himself as the God of Abraham, Isaac, and Jacob. The idea was clear: God had come down to fulfill the promise made to these patriarchs and to give Israel the land of Canaan                        (Gen. 12:7; 26:3; 48:3-4).</a:t>
            </a: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346258" y="2576062"/>
            <a:ext cx="9626667" cy="1323439"/>
          </a:xfrm>
          <a:prstGeom prst="rect">
            <a:avLst/>
          </a:prstGeom>
          <a:noFill/>
        </p:spPr>
        <p:txBody>
          <a:bodyPr wrap="square">
            <a:spAutoFit/>
          </a:bodyPr>
          <a:lstStyle/>
          <a:p>
            <a:r>
              <a:rPr lang="en" sz="2000" b="1" dirty="0"/>
              <a:t>At Horeb (Mount Sinai), the Angel of God appeared to Moses in a burning bush                                 (Exod. 3:1-3). Who was this Angel? God Himself (Exod. 3:4). </a:t>
            </a:r>
          </a:p>
          <a:p>
            <a:r>
              <a:rPr lang="en" sz="2000" b="1" dirty="0"/>
              <a:t>Before becoming incarnate, Jesus appeared on multiple occasions as “the Angel of Jehovah” (Gen. 22:11-17; Judges 6:11, 16; 13:17-22; Zech. 3:1-2).</a:t>
            </a: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GOD'S ORDERS</a:t>
            </a: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So now, go. I am sending you to Pharaoh to bring my people the Israelites out of Egypt</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(Exodus 3:10)</a:t>
            </a:r>
          </a:p>
        </p:txBody>
      </p:sp>
      <p:sp>
        <p:nvSpPr>
          <p:cNvPr id="8" name="CuadroTexto 7">
            <a:extLst>
              <a:ext uri="{FF2B5EF4-FFF2-40B4-BE49-F238E27FC236}">
                <a16:creationId xmlns:a16="http://schemas.microsoft.com/office/drawing/2014/main" id="{C7E6FD85-72DF-19EB-6D3F-82CF196FCC29}"/>
              </a:ext>
            </a:extLst>
          </p:cNvPr>
          <p:cNvSpPr txBox="1"/>
          <p:nvPr/>
        </p:nvSpPr>
        <p:spPr>
          <a:xfrm>
            <a:off x="3234088" y="1396195"/>
            <a:ext cx="8957912" cy="707886"/>
          </a:xfrm>
          <a:prstGeom prst="rect">
            <a:avLst/>
          </a:prstGeom>
          <a:noFill/>
        </p:spPr>
        <p:txBody>
          <a:bodyPr wrap="square" rtlCol="0">
            <a:spAutoFit/>
          </a:bodyPr>
          <a:lstStyle/>
          <a:p>
            <a:pPr algn="ctr">
              <a:spcBef>
                <a:spcPts val="600"/>
              </a:spcBef>
            </a:pPr>
            <a:r>
              <a:rPr lang="en" sz="2000" b="1" dirty="0"/>
              <a:t>God presents Himself as a dynamic Person, using action verbs: see, descend, and take out (Ex. 3:7-8).</a:t>
            </a: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2001060103"/>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73291" y="4567622"/>
            <a:ext cx="7267576" cy="2246769"/>
          </a:xfrm>
          <a:prstGeom prst="rect">
            <a:avLst/>
          </a:prstGeom>
          <a:noFill/>
        </p:spPr>
        <p:txBody>
          <a:bodyPr wrap="square" rtlCol="0">
            <a:spAutoFit/>
          </a:bodyPr>
          <a:lstStyle/>
          <a:p>
            <a:pPr>
              <a:spcBef>
                <a:spcPts val="600"/>
              </a:spcBef>
            </a:pPr>
            <a:r>
              <a:rPr lang="en" sz="2000" b="1" dirty="0"/>
              <a:t>God also required definite actions from Moses: Go to Egypt and bring my people out of there (Ex. 3:10, 12). Moses was completely overwhelmed by the task. He no longer wanted to use his strength; he no longer felt capable of fulfilling the mission; he could only exclaim, “Who am I?” (Ex. 3:11).                                        His pride had been transformed into humility. In fact, it was at this moment that he was ready for his mission.</a:t>
            </a: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57423"/>
            <a:ext cx="8495899"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en" sz="5400" b="1" dirty="0">
                <a:solidFill>
                  <a:srgbClr val="F2DB51"/>
                </a:solidFill>
              </a:rPr>
              <a:t>THE NAME OF GOD</a:t>
            </a: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665964"/>
            <a:ext cx="897920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God said to Moses, “I am who I am. This is what you are to say to the Israelites: ‘I am has sent me to you.</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(Exodus 3:14)</a:t>
            </a:r>
          </a:p>
        </p:txBody>
      </p:sp>
      <p:sp>
        <p:nvSpPr>
          <p:cNvPr id="6" name="CuadroTexto 5">
            <a:extLst>
              <a:ext uri="{FF2B5EF4-FFF2-40B4-BE49-F238E27FC236}">
                <a16:creationId xmlns:a16="http://schemas.microsoft.com/office/drawing/2014/main" id="{33812773-8959-7201-154B-E18D661734AB}"/>
              </a:ext>
            </a:extLst>
          </p:cNvPr>
          <p:cNvSpPr txBox="1"/>
          <p:nvPr/>
        </p:nvSpPr>
        <p:spPr>
          <a:xfrm>
            <a:off x="5072567" y="1514818"/>
            <a:ext cx="6862657" cy="1323439"/>
          </a:xfrm>
          <a:prstGeom prst="rect">
            <a:avLst/>
          </a:prstGeom>
          <a:noFill/>
        </p:spPr>
        <p:txBody>
          <a:bodyPr wrap="square" rtlCol="0">
            <a:spAutoFit/>
          </a:bodyPr>
          <a:lstStyle/>
          <a:p>
            <a:pPr>
              <a:spcBef>
                <a:spcPts val="600"/>
              </a:spcBef>
            </a:pPr>
            <a:r>
              <a:rPr lang="en" sz="2000" b="1" dirty="0"/>
              <a:t>Every Egyptian god had a name, but Israel worshipped “God Almighty” (Exod. 6:3). After centuries of Egyptian pollution, the Israelites wanted to know the name of their Deliverer (Exod. 3:13).</a:t>
            </a: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465771"/>
            <a:ext cx="4810864" cy="316931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72567" y="6003305"/>
            <a:ext cx="6862657" cy="707886"/>
          </a:xfrm>
          <a:prstGeom prst="rect">
            <a:avLst/>
          </a:prstGeom>
          <a:noFill/>
        </p:spPr>
        <p:txBody>
          <a:bodyPr wrap="square">
            <a:spAutoFit/>
          </a:bodyPr>
          <a:lstStyle/>
          <a:p>
            <a:pPr>
              <a:spcBef>
                <a:spcPts val="600"/>
              </a:spcBef>
            </a:pPr>
            <a:r>
              <a:rPr lang="en" sz="2000" b="1" dirty="0"/>
              <a:t>The important thing is that God wants us to feel close, accessible, necessary, and a close friend.</a:t>
            </a:r>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72567" y="4507142"/>
            <a:ext cx="6830919" cy="1323439"/>
          </a:xfrm>
          <a:prstGeom prst="rect">
            <a:avLst/>
          </a:prstGeom>
          <a:noFill/>
        </p:spPr>
        <p:txBody>
          <a:bodyPr wrap="square">
            <a:spAutoFit/>
          </a:bodyPr>
          <a:lstStyle/>
          <a:p>
            <a:pPr>
              <a:spcBef>
                <a:spcPts val="600"/>
              </a:spcBef>
            </a:pPr>
            <a:r>
              <a:rPr lang="en" sz="2000" b="1" dirty="0"/>
              <a:t>Over time, the pronunciation of this name was lost. God allowed this because what matters is not the name itself, but its character. He adapts to our needs. We can call Him “Shepherd,” “Healer,” “Provider,” “Father,” …, “Love.”</a:t>
            </a:r>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72567" y="3010980"/>
            <a:ext cx="6830919" cy="1323439"/>
          </a:xfrm>
          <a:prstGeom prst="rect">
            <a:avLst/>
          </a:prstGeom>
          <a:noFill/>
        </p:spPr>
        <p:txBody>
          <a:bodyPr wrap="square">
            <a:spAutoFit/>
          </a:bodyPr>
          <a:lstStyle/>
          <a:p>
            <a:pPr>
              <a:spcBef>
                <a:spcPts val="600"/>
              </a:spcBef>
            </a:pPr>
            <a:r>
              <a:rPr lang="en" sz="2000" b="1" dirty="0"/>
              <a:t>Since in that time a name was linked to a person's character, God introduces himself with one of his main attributes: </a:t>
            </a:r>
            <a:r>
              <a:rPr lang="en" sz="2000" b="1" i="1" dirty="0"/>
              <a:t>'ehyeh </a:t>
            </a:r>
            <a:r>
              <a:rPr lang="en" sz="2000" b="1" dirty="0"/>
              <a:t>(to be). God is eternal, has always been, is, and always will be. He is “I AM” (Ex. 3:14).</a:t>
            </a: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rPr>
              <a:t>ACCOMPLISH</a:t>
            </a:r>
            <a:br>
              <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rPr>
            </a:br>
            <a:r>
              <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rPr>
              <a:t>THE MISSION</a:t>
            </a: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“Who am I?”                          (Ex. 3:11)</a:t>
            </a: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0"/>
            <a:ext cx="9172876"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chemeClr val="accent3"/>
                </a:solidFill>
              </a:rPr>
              <a:t>EXCUSES AND MORE EXCUSES</a:t>
            </a: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But Moses said, “Pardon your servant, Lord. Please send someone else</a:t>
            </a:r>
            <a:r>
              <a:rPr lang="en" b="1" dirty="0">
                <a:solidFill>
                  <a:schemeClr val="accent1">
                    <a:lumMod val="75000"/>
                  </a:schemeClr>
                </a:solidFill>
                <a:latin typeface="Comic Sans MS" panose="030F0702030302020204" pitchFamily="66" charset="0"/>
              </a:rPr>
              <a:t>.”»</a:t>
            </a:r>
            <a:br>
              <a:rPr lang="en" b="1" dirty="0">
                <a:solidFill>
                  <a:schemeClr val="accent1">
                    <a:lumMod val="75000"/>
                  </a:schemeClr>
                </a:solidFill>
                <a:latin typeface="Comic Sans MS" panose="030F0702030302020204" pitchFamily="66" charset="0"/>
              </a:rPr>
            </a:br>
            <a:r>
              <a:rPr lang="en" sz="1400" b="1" dirty="0">
                <a:solidFill>
                  <a:schemeClr val="accent1">
                    <a:lumMod val="75000"/>
                  </a:schemeClr>
                </a:solidFill>
                <a:latin typeface="Comic Sans MS" panose="030F0702030302020204" pitchFamily="66" charset="0"/>
              </a:rPr>
              <a:t>(Exodus 4:13 </a:t>
            </a:r>
            <a:r>
              <a:rPr lang="en" sz="1100" b="1" dirty="0">
                <a:solidFill>
                  <a:schemeClr val="accent1">
                    <a:lumMod val="75000"/>
                  </a:schemeClr>
                </a:solidFill>
                <a:latin typeface="Comic Sans MS" panose="030F0702030302020204" pitchFamily="66" charset="0"/>
              </a:rPr>
              <a:t>NIV</a:t>
            </a:r>
            <a:r>
              <a:rPr lang="en" sz="1400" b="1"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E0E733AF-CC39-5464-05C7-51AE8CF6782E}"/>
              </a:ext>
            </a:extLst>
          </p:cNvPr>
          <p:cNvSpPr txBox="1"/>
          <p:nvPr/>
        </p:nvSpPr>
        <p:spPr>
          <a:xfrm>
            <a:off x="3379802" y="1215835"/>
            <a:ext cx="6375133" cy="1323439"/>
          </a:xfrm>
          <a:prstGeom prst="rect">
            <a:avLst/>
          </a:prstGeom>
          <a:noFill/>
        </p:spPr>
        <p:txBody>
          <a:bodyPr wrap="square" rtlCol="0">
            <a:spAutoFit/>
          </a:bodyPr>
          <a:lstStyle/>
          <a:p>
            <a:pPr>
              <a:spcBef>
                <a:spcPts val="600"/>
              </a:spcBef>
            </a:pPr>
            <a:r>
              <a:rPr lang="en" sz="2000" b="1" dirty="0"/>
              <a:t>Before openly admitting that he did not want to fulfill the mission God had entrusted to him, Moses presented four “perfect” excuses for rejecting it. For each excuse, God responded with a promise.</a:t>
            </a:r>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370114"/>
            <a:ext cx="12192000"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Finally, God said to Moses, “Enough with your excuses; you can do it, and you will do it” (Ex. 4:14-17).</a:t>
            </a: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“I will be with you”       (Ex. 3:12)</a:t>
            </a: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The power to fulfill God's commission lies not in us, but in the fact that God empowers us. He will be with us as He was with Moses.</a:t>
            </a: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“What is your name?” (Ex. 3:13)</a:t>
            </a: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“I am who I am”               (Ex. 3:14)</a:t>
            </a: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God is true, eternal, and personal; he promises and always keeps his promises; timeless; always reliable.</a:t>
            </a: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“They will not believe me nor listen to my voice” (Ex. 4:1)</a:t>
            </a: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“They will believe you because of the signs you will do” (Ex. 4:8)</a:t>
            </a: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God gave Moses power to perform miracles, and he worked in the hearts of the people to believe in those miracles. Jesus also promised to do the same for us (Mark 16:17-18).</a:t>
            </a: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“I have never been a man of easy speech” (Ex. 4:10)</a:t>
            </a: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“I will teach you what you shall say”</a:t>
            </a:r>
            <a:br>
              <a:rPr lang="en" b="1" dirty="0">
                <a:solidFill>
                  <a:schemeClr val="tx1"/>
                </a:solidFill>
              </a:rPr>
            </a:br>
            <a:r>
              <a:rPr lang="en" b="1" dirty="0">
                <a:solidFill>
                  <a:schemeClr val="tx1"/>
                </a:solidFill>
              </a:rPr>
              <a:t>(Ex. 4:12)</a:t>
            </a: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He who created the tongue will give us the necessary words at the necessary time (Ex. 4:11; Luke 12:11-12)</a:t>
            </a: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421</TotalTime>
  <Words>1524</Words>
  <Application>Microsoft Office PowerPoint</Application>
  <PresentationFormat>Panorámica</PresentationFormat>
  <Paragraphs>57</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Arial</vt:lpstr>
      <vt:lpstr>Constantia</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2025-06-21T06:58:03Z</dcterms:created>
  <dcterms:modified xsi:type="dcterms:W3CDTF">2025-06-22T06:19:17Z</dcterms:modified>
</cp:coreProperties>
</file>