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Spies are sent</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n" sz="2000" b="1" dirty="0"/>
            <a:t>Publicly (12 spies)</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n" sz="2000" b="1" dirty="0"/>
            <a:t>Secretly (2 spies)</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Performance of the spies</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 sz="2000" b="1" dirty="0"/>
            <a:t>40 days inspecting</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 sz="2000" b="1" dirty="0"/>
            <a:t>3 days in hiding</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Report of the spies</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en" sz="2000" b="1" dirty="0"/>
            <a:t>They discourage the people</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n" sz="2000" b="1" dirty="0"/>
            <a:t>They encourage Joshua</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Israel at Passover</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They had to anoint its lintel with blood </a:t>
          </a:r>
          <a:br>
            <a:rPr lang="es-ES" sz="1800" b="1" dirty="0"/>
          </a:br>
          <a:r>
            <a:rPr lang="en" sz="1800" b="1" dirty="0"/>
            <a:t>(Ex.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If they left home, they died (Ex.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en" sz="2000" b="1" dirty="0">
              <a:effectLst>
                <a:outerShdw blurRad="38100" dist="38100" dir="2700000" algn="tl">
                  <a:srgbClr val="000000">
                    <a:alpha val="43137"/>
                  </a:srgbClr>
                </a:outerShdw>
              </a:effectLst>
            </a:rPr>
            <a:t>Rahab in Jericho</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en" sz="1800" b="1" dirty="0"/>
            <a:t>He had to put a red cord in his window                   (Josh.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en" sz="1800" b="1" dirty="0"/>
            <a:t>If she left the house, she died</a:t>
          </a:r>
          <a:br>
            <a:rPr lang="en" sz="1800" b="1" dirty="0"/>
          </a:br>
          <a:r>
            <a:rPr lang="en" sz="1800" b="1" dirty="0"/>
            <a:t>(Josh.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Report of the spies</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discourage the people</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encourage Joshua</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Performance of the spies</a:t>
          </a: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40 days inspecting</a:t>
          </a: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3 days in hiding</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Spies are sent</a:t>
          </a: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Publicly (12 spies)</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Secretly (2 spies)</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 at Passover</a:t>
          </a: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had to anoint its lintel with blood </a:t>
          </a:r>
          <a:br>
            <a:rPr lang="es-ES" sz="1800" b="1" kern="1200" dirty="0"/>
          </a:br>
          <a:r>
            <a:rPr lang="en" sz="1800" b="1" kern="1200" dirty="0"/>
            <a:t>(Ex. 12:7)</a:t>
          </a: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If they left home, they died (Ex. 12:13)</a:t>
          </a: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Rahab in Jericho</a:t>
          </a: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had to put a red cord in his window                   (Josh. 2:18)</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If she left the house, she died</a:t>
          </a:r>
          <a:br>
            <a:rPr lang="en" sz="1800" b="1" kern="1200" dirty="0"/>
          </a:br>
          <a:r>
            <a:rPr lang="en" sz="1800" b="1" kern="1200" dirty="0"/>
            <a:t>(Josh. 2:19)</a:t>
          </a: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22/09/2025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22/09/2025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rgbClr val="FF0000"/>
                </a:solidFill>
              </a:rPr>
              <a:t>SURPRISED BY GRACE</a:t>
            </a: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Lesson 2 for October 11,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rPr>
              <a:t>DECEPTIVE AMBASSADORS</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en-US" b="1" dirty="0">
                <a:solidFill>
                  <a:srgbClr val="5B7966"/>
                </a:solidFill>
                <a:latin typeface="Comic Sans MS" panose="030F0702030302020204" pitchFamily="66" charset="0"/>
              </a:rPr>
              <a:t>Then they went to Joshua in the camp at Gilgal and said to him and the Israelites, ‘We have come from a distant country; make a treaty with us’ </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(Joshua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en" sz="2000" b="1" dirty="0"/>
              <a:t>Notice the similarities and differences between Rahab and the Gibeonites:</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en" sz="2000" b="1" dirty="0"/>
              <a:t>Rahab lied spontaneously to free the spies. However, the Gibeonites lied deliberately, intent on deception, using cunning (see Genesis 3:1a). Furthermore, Israel's leaders failed by not consulting God (Josh.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en" sz="2000" b="1" dirty="0"/>
              <a:t>This placed them in a dilemma: destroy the Gibeonites, or respect the oath (Josh. 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885731667"/>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es-ES" b="1" dirty="0" err="1">
                          <a:solidFill>
                            <a:schemeClr val="accent3">
                              <a:lumMod val="75000"/>
                            </a:schemeClr>
                          </a:solidFill>
                          <a:effectLst>
                            <a:outerShdw blurRad="38100" dist="38100" dir="2700000" algn="tl">
                              <a:srgbClr val="000000">
                                <a:alpha val="43137"/>
                              </a:srgbClr>
                            </a:outerShdw>
                          </a:effectLst>
                        </a:rPr>
                        <a:t>Faith</a:t>
                      </a:r>
                      <a:r>
                        <a:rPr lang="es-ES" b="1" dirty="0">
                          <a:solidFill>
                            <a:schemeClr val="accent3">
                              <a:lumMod val="75000"/>
                            </a:schemeClr>
                          </a:solidFill>
                          <a:effectLst>
                            <a:outerShdw blurRad="38100" dist="38100" dir="2700000" algn="tl">
                              <a:srgbClr val="000000">
                                <a:alpha val="43137"/>
                              </a:srgbClr>
                            </a:outerShdw>
                          </a:effectLst>
                        </a:rPr>
                        <a:t> </a:t>
                      </a:r>
                      <a:r>
                        <a:rPr lang="es-ES" b="1" dirty="0" err="1">
                          <a:solidFill>
                            <a:schemeClr val="accent3">
                              <a:lumMod val="75000"/>
                            </a:schemeClr>
                          </a:solidFill>
                          <a:effectLst>
                            <a:outerShdw blurRad="38100" dist="38100" dir="2700000" algn="tl">
                              <a:srgbClr val="000000">
                                <a:alpha val="43137"/>
                              </a:srgbClr>
                            </a:outerShdw>
                          </a:effectLst>
                        </a:rPr>
                        <a:t>Elements</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Rahab</a:t>
                      </a: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Gibeonites</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a:solidFill>
                            <a:schemeClr val="tx1"/>
                          </a:solidFill>
                          <a:effectLst/>
                        </a:rPr>
                        <a:t>Basis</a:t>
                      </a:r>
                      <a:endParaRPr lang="en" b="1" dirty="0">
                        <a:solidFill>
                          <a:schemeClr val="tx1"/>
                        </a:solidFill>
                        <a:effectLst/>
                      </a:endParaRPr>
                    </a:p>
                  </a:txBody>
                  <a:tcPr>
                    <a:solidFill>
                      <a:srgbClr val="FFAC33"/>
                    </a:solidFill>
                  </a:tcPr>
                </a:tc>
                <a:tc>
                  <a:txBody>
                    <a:bodyPr/>
                    <a:lstStyle/>
                    <a:p>
                      <a:r>
                        <a:rPr lang="es-ES" b="1" dirty="0" err="1"/>
                        <a:t>Hearing</a:t>
                      </a:r>
                      <a:r>
                        <a:rPr lang="en" b="1" dirty="0"/>
                        <a:t> (2:10)</a:t>
                      </a:r>
                    </a:p>
                  </a:txBody>
                  <a:tcPr/>
                </a:tc>
                <a:tc>
                  <a:txBody>
                    <a:bodyPr/>
                    <a:lstStyle/>
                    <a:p>
                      <a:r>
                        <a:rPr lang="es-ES" b="1" dirty="0" err="1"/>
                        <a:t>Hearing</a:t>
                      </a:r>
                      <a:r>
                        <a:rPr lang="en" b="1" dirty="0"/>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rPr>
                        <a:t>Means</a:t>
                      </a:r>
                      <a:endParaRPr lang="en" b="1" dirty="0">
                        <a:solidFill>
                          <a:schemeClr val="tx1"/>
                        </a:solidFill>
                        <a:effectLst/>
                      </a:endParaRPr>
                    </a:p>
                  </a:txBody>
                  <a:tcPr>
                    <a:solidFill>
                      <a:srgbClr val="FFC46D"/>
                    </a:solidFill>
                  </a:tcPr>
                </a:tc>
                <a:tc>
                  <a:txBody>
                    <a:bodyPr/>
                    <a:lstStyle/>
                    <a:p>
                      <a:r>
                        <a:rPr lang="en" b="1" dirty="0"/>
                        <a:t>Lie (2:4-5)</a:t>
                      </a:r>
                    </a:p>
                  </a:txBody>
                  <a:tcPr/>
                </a:tc>
                <a:tc>
                  <a:txBody>
                    <a:bodyPr/>
                    <a:lstStyle/>
                    <a:p>
                      <a:r>
                        <a:rPr lang="en" b="1" dirty="0"/>
                        <a:t>Lie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rPr>
                        <a:t>Goal</a:t>
                      </a:r>
                      <a:endParaRPr lang="en" b="1" dirty="0">
                        <a:solidFill>
                          <a:schemeClr val="tx1"/>
                        </a:solidFill>
                        <a:effectLst/>
                      </a:endParaRPr>
                    </a:p>
                  </a:txBody>
                  <a:tcPr>
                    <a:solidFill>
                      <a:srgbClr val="FFAC33"/>
                    </a:solidFill>
                  </a:tcPr>
                </a:tc>
                <a:tc>
                  <a:txBody>
                    <a:bodyPr/>
                    <a:lstStyle/>
                    <a:p>
                      <a:r>
                        <a:rPr lang="es-ES" b="1" dirty="0" err="1"/>
                        <a:t>To</a:t>
                      </a:r>
                      <a:r>
                        <a:rPr lang="es-ES" b="1" dirty="0"/>
                        <a:t> be </a:t>
                      </a:r>
                      <a:r>
                        <a:rPr lang="es-ES" b="1" dirty="0" err="1"/>
                        <a:t>spared</a:t>
                      </a:r>
                      <a:r>
                        <a:rPr lang="en" b="1" dirty="0"/>
                        <a:t> (2:13)</a:t>
                      </a:r>
                    </a:p>
                  </a:txBody>
                  <a:tcPr/>
                </a:tc>
                <a:tc>
                  <a:txBody>
                    <a:bodyPr/>
                    <a:lstStyle/>
                    <a:p>
                      <a:r>
                        <a:rPr lang="es-ES" b="1" dirty="0" err="1"/>
                        <a:t>To</a:t>
                      </a:r>
                      <a:r>
                        <a:rPr lang="es-ES" b="1" dirty="0"/>
                        <a:t> be </a:t>
                      </a:r>
                      <a:r>
                        <a:rPr lang="es-ES" b="1" dirty="0" err="1"/>
                        <a:t>spared</a:t>
                      </a:r>
                      <a:r>
                        <a:rPr lang="en" b="1" dirty="0"/>
                        <a:t> (9:24)</a:t>
                      </a:r>
                    </a:p>
                  </a:txBody>
                  <a:tcPr/>
                </a:tc>
                <a:extLst>
                  <a:ext uri="{0D108BD9-81ED-4DB2-BD59-A6C34878D82A}">
                    <a16:rowId xmlns:a16="http://schemas.microsoft.com/office/drawing/2014/main" val="186212303"/>
                  </a:ext>
                </a:extLst>
              </a:tr>
              <a:tr h="192334">
                <a:tc>
                  <a:txBody>
                    <a:bodyPr/>
                    <a:lstStyle/>
                    <a:p>
                      <a:r>
                        <a:rPr lang="en" b="1" dirty="0">
                          <a:solidFill>
                            <a:schemeClr val="tx1"/>
                          </a:solidFill>
                          <a:effectLst/>
                        </a:rPr>
                        <a:t>Immediate Results</a:t>
                      </a:r>
                    </a:p>
                  </a:txBody>
                  <a:tcPr>
                    <a:solidFill>
                      <a:srgbClr val="FFC46D"/>
                    </a:solidFill>
                  </a:tcPr>
                </a:tc>
                <a:tc>
                  <a:txBody>
                    <a:bodyPr/>
                    <a:lstStyle/>
                    <a:p>
                      <a:r>
                        <a:rPr lang="es-ES" b="1" dirty="0" err="1"/>
                        <a:t>Deliverance</a:t>
                      </a:r>
                      <a:r>
                        <a:rPr lang="en" b="1" dirty="0"/>
                        <a:t> (6:23)</a:t>
                      </a:r>
                    </a:p>
                  </a:txBody>
                  <a:tcPr/>
                </a:tc>
                <a:tc>
                  <a:txBody>
                    <a:bodyPr/>
                    <a:lstStyle/>
                    <a:p>
                      <a:r>
                        <a:rPr lang="es-ES" b="1" dirty="0" err="1"/>
                        <a:t>Deliverance</a:t>
                      </a:r>
                      <a:r>
                        <a:rPr lang="en" b="1" dirty="0"/>
                        <a:t> (9:26)</a:t>
                      </a:r>
                    </a:p>
                  </a:txBody>
                  <a:tcPr/>
                </a:tc>
                <a:extLst>
                  <a:ext uri="{0D108BD9-81ED-4DB2-BD59-A6C34878D82A}">
                    <a16:rowId xmlns:a16="http://schemas.microsoft.com/office/drawing/2014/main" val="2378325556"/>
                  </a:ext>
                </a:extLst>
              </a:tr>
              <a:tr h="192334">
                <a:tc>
                  <a:txBody>
                    <a:bodyPr/>
                    <a:lstStyle/>
                    <a:p>
                      <a:r>
                        <a:rPr lang="en" b="1" dirty="0">
                          <a:solidFill>
                            <a:schemeClr val="tx1"/>
                          </a:solidFill>
                          <a:effectLst/>
                        </a:rPr>
                        <a:t>Long-term Results</a:t>
                      </a:r>
                    </a:p>
                  </a:txBody>
                  <a:tcPr>
                    <a:solidFill>
                      <a:srgbClr val="FFAC33"/>
                    </a:solidFill>
                  </a:tcPr>
                </a:tc>
                <a:tc>
                  <a:txBody>
                    <a:bodyPr/>
                    <a:lstStyle/>
                    <a:p>
                      <a:r>
                        <a:rPr lang="en" b="1" dirty="0">
                          <a:solidFill>
                            <a:srgbClr val="C00000"/>
                          </a:solidFill>
                        </a:rPr>
                        <a:t>Full citizenship (6:25)</a:t>
                      </a:r>
                    </a:p>
                  </a:txBody>
                  <a:tcPr/>
                </a:tc>
                <a:tc>
                  <a:txBody>
                    <a:bodyPr/>
                    <a:lstStyle/>
                    <a:p>
                      <a:r>
                        <a:rPr lang="en" b="1" dirty="0">
                          <a:solidFill>
                            <a:srgbClr val="C00000"/>
                          </a:solidFill>
                        </a:rPr>
                        <a:t>Servitude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BLESSING AND CURSE</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“You are now under a curse: You will never be relesed from  service as woodcutters and water carriers for the house of my God”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(Joshua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spcBef>
                <a:spcPts val="600"/>
              </a:spcBef>
            </a:pPr>
            <a:r>
              <a:rPr lang="en" sz="2000" b="1" dirty="0">
                <a:effectLst/>
              </a:rPr>
              <a:t>Sparing the Gibeonites' lives would have disobeyed a direct command from God (Deut. 7:1-2). Breaking an oath like the one sworn to them was also considered a sin (Josh. 9:19; Ps. 15:4b). How was the dilemma resolved?</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Imagen que contiene hombre, nieve, vistiendo, parado&#10;&#10;El contenido generado por IA puede ser incorrecto.">
            <a:extLst>
              <a:ext uri="{FF2B5EF4-FFF2-40B4-BE49-F238E27FC236}">
                <a16:creationId xmlns:a16="http://schemas.microsoft.com/office/drawing/2014/main" id="{8504E705-7361-D3EB-09CD-194F49D831F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96000" y="1076391"/>
            <a:ext cx="6265656"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spcBef>
                <a:spcPts val="600"/>
              </a:spcBef>
            </a:pPr>
            <a:r>
              <a:rPr lang="en" sz="2000" b="1" dirty="0">
                <a:effectLst/>
              </a:rPr>
              <a:t>Furthermore, being water carriers and woodcutters for God's house put them in constant contact with God. By God's grace, the curse became a blessing.  “</a:t>
            </a:r>
            <a:r>
              <a:rPr lang="en-US" sz="2000" b="1" dirty="0"/>
              <a:t>I take no pleasure in the death of the wicked, but rather that they turn from their ways and live</a:t>
            </a:r>
            <a:r>
              <a:rPr lang="en" sz="2000" b="1" dirty="0">
                <a:effectLst/>
              </a:rPr>
              <a:t>” (Ezek. 33:11 </a:t>
            </a:r>
            <a:r>
              <a:rPr lang="en" sz="1600" b="1" dirty="0">
                <a:effectLst/>
              </a:rPr>
              <a:t>NKJV</a:t>
            </a:r>
            <a:r>
              <a:rPr lang="en" sz="2000" b="1" dirty="0">
                <a:effectLst/>
              </a:rPr>
              <a:t>).</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938992"/>
          </a:xfrm>
          <a:prstGeom prst="rect">
            <a:avLst/>
          </a:prstGeom>
          <a:noFill/>
        </p:spPr>
        <p:txBody>
          <a:bodyPr wrap="square">
            <a:spAutoFit/>
          </a:bodyPr>
          <a:lstStyle/>
          <a:p>
            <a:pPr>
              <a:spcBef>
                <a:spcPts val="600"/>
              </a:spcBef>
            </a:pPr>
            <a:r>
              <a:rPr lang="en" sz="2000" b="1" dirty="0">
                <a:effectLst/>
              </a:rPr>
              <a:t>Their lives were spared, but they were placed under a curse (Josh. 9:20-23). The curse was to be servants from generation to generation. This placed them in close relationship with God's people, from whom they were never separated (Neh.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children of Israel were to occupy all the territory which God appointed them. Those nations that rejected the worship and service of the true God were to be dispossessed. But it was God’s purpose that by the revelation of His character through Israel men should be drawn unto Him. To all the world the gospel invitation was to be given. […] All who, like Rahab the Canaanite, and Ruth the Moabitess, turned from idolatry to the worship of the true God, were to unite themselves with His chosen people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5539978"/>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By faith the harlot Rahab did not perish with those who did not believe, when she had received the spies with peace</a:t>
            </a: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Hebrews</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11:31, </a:t>
            </a:r>
            <a:r>
              <a:rPr kumimoji="0" lang="es-ES" sz="28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Grace for the people of Israel (Joshua 2:1, 22-24):</a:t>
            </a:r>
          </a:p>
          <a:p>
            <a:pPr lvl="1">
              <a:spcBef>
                <a:spcPts val="600"/>
              </a:spcBef>
            </a:pPr>
            <a:r>
              <a:rPr lang="en" sz="2000" b="1" dirty="0"/>
              <a:t>Second chance</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Grace for Rahab (Joshua 2:2-21):</a:t>
            </a:r>
          </a:p>
          <a:p>
            <a:pPr lvl="1">
              <a:spcBef>
                <a:spcPts val="600"/>
              </a:spcBef>
            </a:pPr>
            <a:r>
              <a:rPr lang="en" sz="2000" b="1" dirty="0"/>
              <a:t>The faith of a mustard seed</a:t>
            </a:r>
          </a:p>
          <a:p>
            <a:pPr lvl="1">
              <a:spcBef>
                <a:spcPts val="600"/>
              </a:spcBef>
            </a:pPr>
            <a:r>
              <a:rPr lang="en" sz="2000" b="1" dirty="0"/>
              <a:t>The covenant extended to Rahab</a:t>
            </a: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Grace for the Gibeonites (Joshua 9):</a:t>
            </a:r>
          </a:p>
          <a:p>
            <a:pPr lvl="1">
              <a:spcBef>
                <a:spcPts val="600"/>
              </a:spcBef>
            </a:pPr>
            <a:r>
              <a:rPr lang="en" sz="2000" b="1" dirty="0"/>
              <a:t>Deceptive ambassadors</a:t>
            </a:r>
          </a:p>
          <a:p>
            <a:pPr lvl="1">
              <a:spcBef>
                <a:spcPts val="600"/>
              </a:spcBef>
            </a:pPr>
            <a:r>
              <a:rPr lang="en" sz="2000" b="1" dirty="0"/>
              <a:t>Blessing and curse</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D02C20"/>
                  </a:glow>
                </a:effectLst>
              </a:rPr>
              <a:t>The Canaanites had overstepped the bounds of grace. For that reason, the command to Israel was: go in, kill them all, and seize their possessions.</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en" sz="2000" b="1" dirty="0">
                <a:solidFill>
                  <a:schemeClr val="bg1"/>
                </a:solidFill>
                <a:effectLst>
                  <a:glow rad="127000">
                    <a:srgbClr val="D02C20"/>
                  </a:glow>
                </a:effectLst>
              </a:rPr>
              <a:t>However, there were still people in Canaan who had not crossed those boundaries. All who were willing to accept the grace God wanted to extend to them were saved from destruction.</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600986"/>
          </a:xfrm>
          <a:prstGeom prst="rect">
            <a:avLst/>
          </a:prstGeom>
          <a:noFill/>
        </p:spPr>
        <p:txBody>
          <a:bodyPr wrap="square">
            <a:spAutoFit/>
          </a:bodyPr>
          <a:lstStyle/>
          <a:p>
            <a:pPr algn="ctr"/>
            <a:r>
              <a:rPr lang="en" sz="6000" b="1" dirty="0">
                <a:ln w="13462">
                  <a:solidFill>
                    <a:schemeClr val="bg1"/>
                  </a:solidFill>
                  <a:prstDash val="solid"/>
                </a:ln>
                <a:solidFill>
                  <a:srgbClr val="135222"/>
                </a:solidFill>
                <a:effectLst>
                  <a:outerShdw dist="38100" dir="2700000" algn="bl" rotWithShape="0">
                    <a:schemeClr val="accent2">
                      <a:lumMod val="75000"/>
                    </a:schemeClr>
                  </a:outerShdw>
                </a:effectLst>
              </a:rPr>
              <a:t>GRACE FOR THE PEOPLE OF ISRAEL</a:t>
            </a: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(JOSHUA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SECOND CHANCE</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Then Joshua son of Nun secretly sent two spies from Shittim. ‘Go, look over the land,’ he said, ‘especially Jericho’ ”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(Joshua 2:1a </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NIV)</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en" sz="2000" b="1" dirty="0"/>
              <a:t>When Moses sent spies to inspect Canaan, the people refused to enter. Forty years later, new spies were sent, with different results.</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4237542866"/>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en" sz="2000" b="1" dirty="0"/>
              <a:t>Although the new generation had failed miserably in the face of Balaam's temptation, God gave them a second chance (Num. 25:1-3, 31:16; Josh.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en" sz="2000" b="1" dirty="0"/>
              <a:t>This time there were no bunches of grapes, no fruits of the land. Only a story of faith (that of Rahab), which encouraged Israel to possess the Promised Land.</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n" sz="6000" b="1" dirty="0">
                <a:ln w="13462">
                  <a:solidFill>
                    <a:schemeClr val="bg1"/>
                  </a:solidFill>
                  <a:prstDash val="solid"/>
                </a:ln>
                <a:solidFill>
                  <a:srgbClr val="7E0C7E"/>
                </a:solidFill>
                <a:effectLst>
                  <a:outerShdw dist="38100" dir="2700000" algn="bl" rotWithShape="0">
                    <a:schemeClr val="accent4"/>
                  </a:outerShdw>
                </a:effectLst>
              </a:rPr>
              <a:t>GRACE FOR RAHAB</a:t>
            </a: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(JOSHUA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en" sz="4400" b="1" dirty="0">
                <a:ln w="13462">
                  <a:solidFill>
                    <a:schemeClr val="bg1"/>
                  </a:solidFill>
                  <a:prstDash val="solid"/>
                </a:ln>
                <a:solidFill>
                  <a:srgbClr val="993300"/>
                </a:solidFill>
                <a:effectLst>
                  <a:outerShdw dist="50800" dir="2700000" algn="bl" rotWithShape="0">
                    <a:srgbClr val="AEA505"/>
                  </a:outerShdw>
                </a:effectLst>
              </a:rPr>
              <a:t>THE FAITH OF A MUSTARD SEED</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“By faith Rahab the harlot did not perish with those who were disobedient, having received the spies with peace” </a:t>
            </a:r>
            <a:r>
              <a:rPr lang="en" sz="1400" b="1" dirty="0">
                <a:solidFill>
                  <a:schemeClr val="accent6">
                    <a:lumMod val="50000"/>
                  </a:schemeClr>
                </a:solidFill>
                <a:latin typeface="Comic Sans MS" panose="030F0702030302020204" pitchFamily="66" charset="0"/>
              </a:rPr>
              <a:t>(Hebrews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en" sz="2000" b="1" dirty="0"/>
              <a:t>What was Rahab's faith based on (Josh. 2:9-11)?</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65727"/>
            <a:ext cx="7404943" cy="707886"/>
          </a:xfrm>
          <a:prstGeom prst="rect">
            <a:avLst/>
          </a:prstGeom>
          <a:noFill/>
        </p:spPr>
        <p:txBody>
          <a:bodyPr wrap="square">
            <a:spAutoFit/>
          </a:bodyPr>
          <a:lstStyle/>
          <a:p>
            <a:pPr>
              <a:spcBef>
                <a:spcPts val="600"/>
              </a:spcBef>
            </a:pPr>
            <a:r>
              <a:rPr lang="en" sz="2000" b="1" dirty="0"/>
              <a:t>Rahab is an example of what would have happened to any Jericho resident who had surrendered to God.</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5039263"/>
            <a:ext cx="7404942" cy="1015663"/>
          </a:xfrm>
          <a:prstGeom prst="rect">
            <a:avLst/>
          </a:prstGeom>
          <a:noFill/>
        </p:spPr>
        <p:txBody>
          <a:bodyPr wrap="square">
            <a:spAutoFit/>
          </a:bodyPr>
          <a:lstStyle/>
          <a:p>
            <a:pPr>
              <a:spcBef>
                <a:spcPts val="600"/>
              </a:spcBef>
            </a:pPr>
            <a:r>
              <a:rPr lang="en" sz="2000" b="1" dirty="0"/>
              <a:t>The Bible commends her for the decision she made; for her understanding of God's way of acting; and for the way she backed up her words with concrete actions (James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605025"/>
            <a:ext cx="7404940" cy="1323439"/>
          </a:xfrm>
          <a:prstGeom prst="rect">
            <a:avLst/>
          </a:prstGeom>
          <a:noFill/>
        </p:spPr>
        <p:txBody>
          <a:bodyPr wrap="square">
            <a:spAutoFit/>
          </a:bodyPr>
          <a:lstStyle/>
          <a:p>
            <a:pPr>
              <a:spcBef>
                <a:spcPts val="600"/>
              </a:spcBef>
            </a:pPr>
            <a:r>
              <a:rPr lang="en" sz="2000" b="1" dirty="0"/>
              <a:t>Her fledgling faith didn't imply a complete understanding of God's will. She acted as best she could to help the spies and save her life and that of her family. Knowledge would come later.</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3094116"/>
            <a:ext cx="7402758" cy="400110"/>
          </a:xfrm>
          <a:prstGeom prst="rect">
            <a:avLst/>
          </a:prstGeom>
          <a:noFill/>
        </p:spPr>
        <p:txBody>
          <a:bodyPr wrap="square">
            <a:spAutoFit/>
          </a:bodyPr>
          <a:lstStyle/>
          <a:p>
            <a:pPr>
              <a:spcBef>
                <a:spcPts val="600"/>
              </a:spcBef>
            </a:pPr>
            <a:r>
              <a:rPr lang="en" sz="2000" b="1" dirty="0"/>
              <a:t>Why, if she believed in God, did she use a lie to help the spies?</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323439"/>
          </a:xfrm>
          <a:prstGeom prst="rect">
            <a:avLst/>
          </a:prstGeom>
          <a:noFill/>
        </p:spPr>
        <p:txBody>
          <a:bodyPr wrap="square">
            <a:spAutoFit/>
          </a:bodyPr>
          <a:lstStyle/>
          <a:p>
            <a:pPr>
              <a:spcBef>
                <a:spcPts val="600"/>
              </a:spcBef>
            </a:pPr>
            <a:r>
              <a:rPr lang="en" sz="2000" b="1" dirty="0"/>
              <a:t>Notice that Rahab speaks of events that everyone knew about, such as the crossing of the Red Sea. But while the others feared the God of the Hebrews, she chose to take refuge under his wings (Josh.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en" sz="4400" b="1" spc="300" dirty="0">
                <a:ln/>
                <a:solidFill>
                  <a:schemeClr val="accent4"/>
                </a:solidFill>
                <a:effectLst>
                  <a:outerShdw blurRad="38100" dist="25400" dir="2700000" algn="tl">
                    <a:srgbClr val="000000">
                      <a:alpha val="79000"/>
                    </a:srgbClr>
                  </a:outerShdw>
                </a:effectLst>
              </a:rPr>
              <a:t>THE COVENANT EXTENDED TO RAHAB</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If any of them go outside your house into the street, their blood will be on their own heads; we will not be responsible.       As for those who are in the house with you, their blood will be on our head if a hand is laid on them</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(Joshua 2:19 </a:t>
            </a:r>
            <a:r>
              <a:rPr lang="en" sz="1100" b="1" dirty="0">
                <a:solidFill>
                  <a:schemeClr val="accent5">
                    <a:lumMod val="50000"/>
                  </a:schemeClr>
                </a:solidFill>
                <a:latin typeface="Comic Sans MS" panose="030F0702030302020204" pitchFamily="66" charset="0"/>
              </a:rPr>
              <a:t>NIV</a:t>
            </a:r>
            <a:r>
              <a:rPr lang="en" sz="1400" b="1" dirty="0">
                <a:solidFill>
                  <a:schemeClr val="accent5">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en" sz="2000" b="1" dirty="0"/>
              <a:t>Rahab's logic was indisputable: I have acted kindly [</a:t>
            </a:r>
            <a:r>
              <a:rPr lang="en" sz="2000" b="1" i="1" dirty="0"/>
              <a:t>hesed</a:t>
            </a:r>
            <a:r>
              <a:rPr lang="en" sz="2000" b="1" dirty="0"/>
              <a:t>] and saved you; now act kindly and save me and my relatives (Josh.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923194179"/>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631216"/>
          </a:xfrm>
          <a:prstGeom prst="rect">
            <a:avLst/>
          </a:prstGeom>
          <a:noFill/>
        </p:spPr>
        <p:txBody>
          <a:bodyPr wrap="square">
            <a:spAutoFit/>
          </a:bodyPr>
          <a:lstStyle/>
          <a:p>
            <a:pPr>
              <a:spcBef>
                <a:spcPts val="600"/>
              </a:spcBef>
            </a:pPr>
            <a:r>
              <a:rPr lang="en" sz="2000" b="1" dirty="0"/>
              <a:t>Although she was not aware of it, Rahab was asking Israel to act toward her as God Himself had acted toward Israel, that is, with kindness [</a:t>
            </a:r>
            <a:r>
              <a:rPr lang="en" sz="2000" b="1" i="1" dirty="0"/>
              <a:t>hesed</a:t>
            </a:r>
            <a:r>
              <a:rPr lang="en" sz="2000" b="1" dirty="0"/>
              <a:t>]  (Dt.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631216"/>
          </a:xfrm>
          <a:prstGeom prst="rect">
            <a:avLst/>
          </a:prstGeom>
          <a:noFill/>
        </p:spPr>
        <p:txBody>
          <a:bodyPr wrap="square">
            <a:spAutoFit/>
          </a:bodyPr>
          <a:lstStyle/>
          <a:p>
            <a:pPr>
              <a:spcBef>
                <a:spcPts val="600"/>
              </a:spcBef>
            </a:pPr>
            <a:r>
              <a:rPr lang="en" sz="2000" b="1" dirty="0"/>
              <a:t>The spies asked Rahab to fulfill the same conditions they had fulfilled to escape death in Egypt.                               In this way, she was included in God's covenant with Israel.</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r>
              <a:rPr lang="en" sz="6000" b="1" dirty="0">
                <a:ln w="13462">
                  <a:solidFill>
                    <a:schemeClr val="bg1"/>
                  </a:solidFill>
                  <a:prstDash val="solid"/>
                </a:ln>
                <a:solidFill>
                  <a:srgbClr val="2D4C84"/>
                </a:solidFill>
                <a:effectLst>
                  <a:outerShdw dist="38100" dir="2700000" algn="bl" rotWithShape="0">
                    <a:srgbClr val="C00000"/>
                  </a:outerShdw>
                </a:effectLst>
              </a:rPr>
              <a:t>GRACE FOR THE GIBEBAITES</a:t>
            </a:r>
          </a:p>
          <a:p>
            <a:pPr algn="ctr"/>
            <a:r>
              <a:rPr lang="en" sz="4800" b="1" dirty="0">
                <a:ln w="13462">
                  <a:solidFill>
                    <a:schemeClr val="bg1"/>
                  </a:solidFill>
                  <a:prstDash val="solid"/>
                </a:ln>
                <a:solidFill>
                  <a:srgbClr val="2D4C84"/>
                </a:solidFill>
                <a:effectLst>
                  <a:outerShdw dist="38100" dir="2700000" algn="bl" rotWithShape="0">
                    <a:srgbClr val="C00000"/>
                  </a:outerShdw>
                </a:effectLst>
              </a:rPr>
              <a:t>(JOSHUA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532</TotalTime>
  <Words>1230</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Constantia</vt:lpstr>
      <vt:lpstr>Calibri</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2025-09-18T09:24:05Z</dcterms:created>
  <dcterms:modified xsi:type="dcterms:W3CDTF">2025-09-22T08:19:40Z</dcterms:modified>
</cp:coreProperties>
</file>