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0" r:id="rId3"/>
    <p:sldId id="306" r:id="rId4"/>
    <p:sldId id="257" r:id="rId5"/>
    <p:sldId id="258" r:id="rId6"/>
    <p:sldId id="259" r:id="rId7"/>
    <p:sldId id="260" r:id="rId8"/>
    <p:sldId id="302" r:id="rId9"/>
    <p:sldId id="304" r:id="rId10"/>
    <p:sldId id="305" r:id="rId11"/>
    <p:sldId id="303" r:id="rId12"/>
    <p:sldId id="294" r:id="rId13"/>
    <p:sldId id="29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D0"/>
    <a:srgbClr val="345E80"/>
    <a:srgbClr val="69795B"/>
    <a:srgbClr val="926D36"/>
    <a:srgbClr val="C89800"/>
    <a:srgbClr val="FFF0C1"/>
    <a:srgbClr val="FFE593"/>
    <a:srgbClr val="FFE7B1"/>
    <a:srgbClr val="FBF5A1"/>
    <a:srgbClr val="654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 csCatId="colorful" phldr="1"/>
      <dgm:spPr/>
      <dgm:t>
        <a:bodyPr/>
        <a:lstStyle/>
        <a:p>
          <a:endParaRPr lang="es-ES"/>
        </a:p>
      </dgm:t>
    </dgm:pt>
    <dgm:pt modelId="{A76991B6-5F6E-4B14-8E46-BAA8CE6D11EE}">
      <dgm:prSet phldrT="[Texto]" custT="1"/>
      <dgm:spPr>
        <a:solidFill>
          <a:schemeClr val="accent1"/>
        </a:solidFill>
      </dgm:spPr>
      <dgm:t>
        <a:bodyPr/>
        <a:lstStyle/>
        <a:p>
          <a:r>
            <a:rPr lang="en" sz="2400" b="1" dirty="0">
              <a:effectLst>
                <a:outerShdw blurRad="38100" dist="38100" dir="2700000" algn="tl">
                  <a:srgbClr val="000000">
                    <a:alpha val="43137"/>
                  </a:srgbClr>
                </a:outerShdw>
              </a:effectLst>
            </a:rPr>
            <a:t>Following the ark involved</a:t>
          </a:r>
        </a:p>
      </dgm:t>
    </dgm:pt>
    <dgm:pt modelId="{601138D4-367B-4881-9CD5-4EC28F62E1A0}" type="parTrans" cxnId="{8BCA052D-9B38-4D1B-9EBA-5D8B41536D04}">
      <dgm:prSet/>
      <dgm:spPr/>
      <dgm:t>
        <a:bodyPr/>
        <a:lstStyle/>
        <a:p>
          <a:endParaRPr lang="es-ES" sz="2000" b="1"/>
        </a:p>
      </dgm:t>
    </dgm:pt>
    <dgm:pt modelId="{930A9A90-59EC-49FF-A6B4-044A47608ACE}" type="sibTrans" cxnId="{8BCA052D-9B38-4D1B-9EBA-5D8B41536D04}">
      <dgm:prSet/>
      <dgm:spPr/>
      <dgm:t>
        <a:bodyPr/>
        <a:lstStyle/>
        <a:p>
          <a:endParaRPr lang="es-ES" sz="2000" b="1"/>
        </a:p>
      </dgm:t>
    </dgm:pt>
    <dgm:pt modelId="{4B4FFAE0-51EA-4D2B-A544-E864A141AB02}">
      <dgm:prSet phldrT="[Texto]" custT="1"/>
      <dgm:spPr>
        <a:solidFill>
          <a:schemeClr val="accent5">
            <a:lumMod val="75000"/>
          </a:schemeClr>
        </a:solidFill>
      </dgm:spPr>
      <dgm:t>
        <a:bodyPr/>
        <a:lstStyle/>
        <a:p>
          <a:r>
            <a:rPr lang="en" sz="2000" b="1" dirty="0">
              <a:effectLst>
                <a:outerShdw blurRad="38100" dist="38100" dir="2700000" algn="tl">
                  <a:srgbClr val="000000">
                    <a:alpha val="43137"/>
                  </a:srgbClr>
                </a:outerShdw>
              </a:effectLst>
            </a:rPr>
            <a:t>Obey God                                       (The 10 Commandments)</a:t>
          </a:r>
        </a:p>
      </dgm:t>
    </dgm:pt>
    <dgm:pt modelId="{6BC54568-C4DA-46E8-89EA-4CA4CD9F1258}" type="parTrans" cxnId="{B2BC22C2-FE8C-4860-8191-856A6DB46177}">
      <dgm:prSet/>
      <dgm:spPr/>
      <dgm:t>
        <a:bodyPr/>
        <a:lstStyle/>
        <a:p>
          <a:endParaRPr lang="es-ES" sz="2000" b="1"/>
        </a:p>
      </dgm:t>
    </dgm:pt>
    <dgm:pt modelId="{AE7D922C-3C64-4220-9211-8E888689D8A8}" type="sibTrans" cxnId="{B2BC22C2-FE8C-4860-8191-856A6DB46177}">
      <dgm:prSet/>
      <dgm:spPr/>
      <dgm:t>
        <a:bodyPr/>
        <a:lstStyle/>
        <a:p>
          <a:endParaRPr lang="es-ES" sz="2000" b="1"/>
        </a:p>
      </dgm:t>
    </dgm:pt>
    <dgm:pt modelId="{22BACF2F-220F-49E9-91B2-13230CE6C339}">
      <dgm:prSet phldrT="[Texto]" custT="1"/>
      <dgm:spPr>
        <a:solidFill>
          <a:schemeClr val="accent2">
            <a:lumMod val="75000"/>
          </a:schemeClr>
        </a:solidFill>
      </dgm:spPr>
      <dgm:t>
        <a:bodyPr/>
        <a:lstStyle/>
        <a:p>
          <a:r>
            <a:rPr lang="en" sz="2000" b="1" dirty="0">
              <a:effectLst>
                <a:outerShdw blurRad="38100" dist="38100" dir="2700000" algn="tl">
                  <a:srgbClr val="000000">
                    <a:alpha val="43137"/>
                  </a:srgbClr>
                </a:outerShdw>
              </a:effectLst>
            </a:rPr>
            <a:t>Trusting in God's care (the vessel with manna)</a:t>
          </a:r>
        </a:p>
      </dgm:t>
    </dgm:pt>
    <dgm:pt modelId="{F383C144-F147-4C8A-8D75-A90FFD38F67C}" type="parTrans" cxnId="{1490743D-0BD5-4C07-8EAD-0130F4D690DB}">
      <dgm:prSet/>
      <dgm:spPr/>
      <dgm:t>
        <a:bodyPr/>
        <a:lstStyle/>
        <a:p>
          <a:endParaRPr lang="es-ES" sz="2000" b="1"/>
        </a:p>
      </dgm:t>
    </dgm:pt>
    <dgm:pt modelId="{A419EB90-0A9B-4D14-B36D-C2FB91663C8C}" type="sibTrans" cxnId="{1490743D-0BD5-4C07-8EAD-0130F4D690DB}">
      <dgm:prSet/>
      <dgm:spPr/>
      <dgm:t>
        <a:bodyPr/>
        <a:lstStyle/>
        <a:p>
          <a:endParaRPr lang="es-ES" sz="2000" b="1"/>
        </a:p>
      </dgm:t>
    </dgm:pt>
    <dgm:pt modelId="{73C484F6-10A9-4207-9098-426C0555E4AD}">
      <dgm:prSet phldrT="[Texto]" custT="1"/>
      <dgm:spPr>
        <a:solidFill>
          <a:schemeClr val="accent4">
            <a:lumMod val="75000"/>
          </a:schemeClr>
        </a:solidFill>
      </dgm:spPr>
      <dgm:t>
        <a:bodyPr/>
        <a:lstStyle/>
        <a:p>
          <a:r>
            <a:rPr lang="en" sz="2000" b="1" dirty="0">
              <a:effectLst>
                <a:outerShdw blurRad="38100" dist="38100" dir="2700000" algn="tl">
                  <a:srgbClr val="000000">
                    <a:alpha val="43137"/>
                  </a:srgbClr>
                </a:outerShdw>
              </a:effectLst>
            </a:rPr>
            <a:t>Respect the leaders appointed by God (Aaron's rod)</a:t>
          </a:r>
        </a:p>
      </dgm:t>
    </dgm:pt>
    <dgm:pt modelId="{29C87F81-4D05-4AB0-BD6D-611C7315B683}" type="parTrans" cxnId="{C34CE4A8-49DE-45AC-B797-EBE117288C35}">
      <dgm:prSet/>
      <dgm:spPr/>
      <dgm:t>
        <a:bodyPr/>
        <a:lstStyle/>
        <a:p>
          <a:endParaRPr lang="es-ES" sz="2000" b="1"/>
        </a:p>
      </dgm:t>
    </dgm:pt>
    <dgm:pt modelId="{E74A487F-7366-495F-8334-D5C5AE56986F}" type="sibTrans" cxnId="{C34CE4A8-49DE-45AC-B797-EBE117288C35}">
      <dgm:prSet/>
      <dgm:spPr/>
      <dgm:t>
        <a:bodyPr/>
        <a:lstStyle/>
        <a:p>
          <a:endParaRPr lang="es-ES" sz="2000" b="1"/>
        </a:p>
      </dgm:t>
    </dgm:pt>
    <dgm:pt modelId="{E5A79DE6-3D5A-4B3A-8BEE-3781F5BE9310}" type="pres">
      <dgm:prSet presAssocID="{83497AD1-813F-4250-BC43-2983C10A89A7}" presName="layout" presStyleCnt="0">
        <dgm:presLayoutVars>
          <dgm:chMax/>
          <dgm:chPref/>
          <dgm:dir/>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es-ES"/>
        </a:p>
      </dgm:t>
    </dgm:pt>
    <dgm:pt modelId="{5E45C127-1C54-49FE-BA6B-50ED57610584}">
      <dgm:prSet custT="1"/>
      <dgm:spPr>
        <a:solidFill>
          <a:srgbClr val="345E80"/>
        </a:solidFill>
        <a:scene3d>
          <a:camera prst="orthographicFront"/>
          <a:lightRig rig="threePt" dir="t"/>
        </a:scene3d>
        <a:sp3d>
          <a:bevelT prst="relaxedInset"/>
        </a:sp3d>
      </dgm:spPr>
      <dgm:t>
        <a:bodyPr/>
        <a:lstStyle/>
        <a:p>
          <a:r>
            <a:rPr lang="en" sz="2000" b="1" dirty="0"/>
            <a:t>God dried up the Red Sea before </a:t>
          </a:r>
          <a:r>
            <a:rPr lang="en" sz="2000" b="0" i="1" u="sng" dirty="0"/>
            <a:t>us</a:t>
          </a:r>
          <a:r>
            <a:rPr lang="en" sz="2000" i="0" u="none" dirty="0"/>
            <a:t> </a:t>
          </a:r>
          <a:r>
            <a:rPr lang="en" sz="2000" b="1" dirty="0"/>
            <a:t>(Joshua, Caleb, and the few who were still alive from the generation that came out of Egypt)</a:t>
          </a:r>
          <a:endParaRPr lang="es-ES" sz="2000" dirty="0"/>
        </a:p>
      </dgm:t>
    </dgm:pt>
    <dgm:pt modelId="{B6F44EB8-D669-4330-AF55-262495F488F9}" type="parTrans" cxnId="{1628C3B3-C0A8-4EB9-8EEC-82913E744D41}">
      <dgm:prSet/>
      <dgm:spPr/>
      <dgm:t>
        <a:bodyPr/>
        <a:lstStyle/>
        <a:p>
          <a:endParaRPr lang="es-ES" sz="2000"/>
        </a:p>
      </dgm:t>
    </dgm:pt>
    <dgm:pt modelId="{126DBA58-4954-4E30-B044-CA2921D6B19D}" type="sibTrans" cxnId="{1628C3B3-C0A8-4EB9-8EEC-82913E744D41}">
      <dgm:prSet/>
      <dgm:spPr/>
      <dgm:t>
        <a:bodyPr/>
        <a:lstStyle/>
        <a:p>
          <a:endParaRPr lang="es-ES" sz="2000"/>
        </a:p>
      </dgm:t>
    </dgm:pt>
    <dgm:pt modelId="{A42455E6-483C-4078-BC0B-F8B8F22839CA}">
      <dgm:prSet custT="1"/>
      <dgm:spPr>
        <a:solidFill>
          <a:srgbClr val="69795B"/>
        </a:solidFill>
        <a:scene3d>
          <a:camera prst="orthographicFront"/>
          <a:lightRig rig="threePt" dir="t"/>
        </a:scene3d>
        <a:sp3d>
          <a:bevelT prst="relaxedInset"/>
        </a:sp3d>
      </dgm:spPr>
      <dgm:t>
        <a:bodyPr/>
        <a:lstStyle/>
        <a:p>
          <a:r>
            <a:rPr lang="en" sz="2000" b="1" dirty="0"/>
            <a:t>God dried up the Jordan River before </a:t>
          </a:r>
          <a:r>
            <a:rPr lang="en" sz="2000" b="0" i="1" u="sng" dirty="0"/>
            <a:t>you</a:t>
          </a:r>
          <a:r>
            <a:rPr lang="en" sz="2000" b="0" i="0" u="none" dirty="0"/>
            <a:t> </a:t>
          </a:r>
          <a:r>
            <a:rPr lang="en" sz="2000" b="1" dirty="0"/>
            <a:t>(the new generation born in the desert, and destined to conquer Canaan)</a:t>
          </a:r>
          <a:endParaRPr lang="es-ES" sz="2000" dirty="0"/>
        </a:p>
      </dgm:t>
    </dgm:pt>
    <dgm:pt modelId="{79E1ED44-3317-4CC1-8A4C-69E977CFC486}" type="parTrans" cxnId="{864EEA15-1DC4-4840-AC14-BC1E9DA3B374}">
      <dgm:prSet/>
      <dgm:spPr/>
      <dgm:t>
        <a:bodyPr/>
        <a:lstStyle/>
        <a:p>
          <a:endParaRPr lang="es-ES" sz="2000"/>
        </a:p>
      </dgm:t>
    </dgm:pt>
    <dgm:pt modelId="{D674D218-94C9-4862-98AC-BDC18D6E2CA3}" type="sibTrans" cxnId="{864EEA15-1DC4-4840-AC14-BC1E9DA3B374}">
      <dgm:prSet/>
      <dgm:spPr/>
      <dgm:t>
        <a:bodyPr/>
        <a:lstStyle/>
        <a:p>
          <a:endParaRPr lang="es-ES" sz="2000"/>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NeighborY="-6636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793996" custScaleY="379551" custLinFactY="100000" custLinFactNeighborY="114335">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NeighborY="-6636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3996" custScaleY="379551" custLinFactY="100000" custLinFactNeighborY="114335">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11353"/>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Following the ark involved</a:t>
          </a:r>
        </a:p>
      </dsp:txBody>
      <dsp:txXfrm>
        <a:off x="21543" y="32896"/>
        <a:ext cx="4547963" cy="692443"/>
      </dsp:txXfrm>
    </dsp:sp>
    <dsp:sp modelId="{3A3C2CE7-D117-4FDD-AA4D-036C9293A5CD}">
      <dsp:nvSpPr>
        <dsp:cNvPr id="0" name=""/>
        <dsp:cNvSpPr/>
      </dsp:nvSpPr>
      <dsp:spPr>
        <a:xfrm>
          <a:off x="0" y="982198"/>
          <a:ext cx="1307306" cy="130730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1385744"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Obey God                                       (The 10 Commandments)</a:t>
          </a:r>
        </a:p>
      </dsp:txBody>
      <dsp:txXfrm>
        <a:off x="1449573" y="1046027"/>
        <a:ext cx="3077647" cy="1179648"/>
      </dsp:txXfrm>
    </dsp:sp>
    <dsp:sp modelId="{125E4A80-B916-4674-86F6-0CBEA861CFCA}">
      <dsp:nvSpPr>
        <dsp:cNvPr id="0" name=""/>
        <dsp:cNvSpPr/>
      </dsp:nvSpPr>
      <dsp:spPr>
        <a:xfrm>
          <a:off x="0" y="2446381"/>
          <a:ext cx="1307306" cy="130730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1385744"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Trusting in God's care (the vessel with manna)</a:t>
          </a:r>
        </a:p>
      </dsp:txBody>
      <dsp:txXfrm>
        <a:off x="1449573" y="2510210"/>
        <a:ext cx="3077647" cy="1179648"/>
      </dsp:txXfrm>
    </dsp:sp>
    <dsp:sp modelId="{0759605B-5584-4948-935D-6D3B7E321BF5}">
      <dsp:nvSpPr>
        <dsp:cNvPr id="0" name=""/>
        <dsp:cNvSpPr/>
      </dsp:nvSpPr>
      <dsp:spPr>
        <a:xfrm>
          <a:off x="0" y="3910564"/>
          <a:ext cx="1307306" cy="130730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1385744"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Respect the leaders appointed by God (Aaron's rod)</a:t>
          </a:r>
        </a:p>
      </dsp:txBody>
      <dsp:txXfrm>
        <a:off x="1449573"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146659" y="0"/>
          <a:ext cx="5492478" cy="179994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5706" y="1542249"/>
          <a:ext cx="5832158" cy="877100"/>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God dried up the Red Sea before </a:t>
          </a:r>
          <a:r>
            <a:rPr lang="en" sz="2000" b="0" i="1" u="sng" kern="1200" dirty="0"/>
            <a:t>us</a:t>
          </a:r>
          <a:r>
            <a:rPr lang="en" sz="2000" i="0" u="none" kern="1200" dirty="0"/>
            <a:t> </a:t>
          </a:r>
          <a:r>
            <a:rPr lang="en" sz="2000" b="1" kern="1200" dirty="0"/>
            <a:t>(Joshua, Caleb, and the few who were still alive from the generation that came out of Egypt)</a:t>
          </a:r>
          <a:endParaRPr lang="es-ES" sz="2000" kern="1200" dirty="0"/>
        </a:p>
      </dsp:txBody>
      <dsp:txXfrm>
        <a:off x="5706" y="1542249"/>
        <a:ext cx="5832158" cy="877100"/>
      </dsp:txXfrm>
    </dsp:sp>
    <dsp:sp modelId="{E24F0F28-3AFA-4E7A-8FCD-D0AD630BB311}">
      <dsp:nvSpPr>
        <dsp:cNvPr id="0" name=""/>
        <dsp:cNvSpPr/>
      </dsp:nvSpPr>
      <dsp:spPr>
        <a:xfrm>
          <a:off x="6061349" y="0"/>
          <a:ext cx="5492478" cy="179994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5920395" y="1542249"/>
          <a:ext cx="5832158" cy="877100"/>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God dried up the Jordan River before </a:t>
          </a:r>
          <a:r>
            <a:rPr lang="en" sz="2000" b="0" i="1" u="sng" kern="1200" dirty="0"/>
            <a:t>you</a:t>
          </a:r>
          <a:r>
            <a:rPr lang="en" sz="2000" b="0" i="0" u="none" kern="1200" dirty="0"/>
            <a:t> </a:t>
          </a:r>
          <a:r>
            <a:rPr lang="en" sz="2000" b="1" kern="1200" dirty="0"/>
            <a:t>(the new generation born in the desert, and destined to conquer Canaan)</a:t>
          </a:r>
          <a:endParaRPr lang="es-ES" sz="2000" kern="1200" dirty="0"/>
        </a:p>
      </dsp:txBody>
      <dsp:txXfrm>
        <a:off x="5920395" y="1542249"/>
        <a:ext cx="5832158" cy="87710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7D11-6958-4A62-8BE6-DD27AAC2D1DA}" type="datetimeFigureOut">
              <a:rPr lang="es-ES" smtClean="0"/>
              <a:t>02/10/2025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1254A-0617-493E-B443-33B18904B6EA}" type="slidenum">
              <a:rPr lang="es-ES" smtClean="0"/>
              <a:t>‹Nº›</a:t>
            </a:fld>
            <a:endParaRPr lang="es-ES"/>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951254A-0617-493E-B443-33B18904B6EA}" type="slidenum">
              <a:rPr lang="es-ES" smtClean="0"/>
              <a:t>1</a:t>
            </a:fld>
            <a:endParaRPr lang="es-ES"/>
          </a:p>
        </p:txBody>
      </p:sp>
    </p:spTree>
    <p:extLst>
      <p:ext uri="{BB962C8B-B14F-4D97-AF65-F5344CB8AC3E}">
        <p14:creationId xmlns:p14="http://schemas.microsoft.com/office/powerpoint/2010/main" val="103347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4</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t>7</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9</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t>10</a:t>
            </a:fld>
            <a:endParaRPr lang="es-ES"/>
          </a:p>
        </p:txBody>
      </p:sp>
    </p:spTree>
    <p:extLst>
      <p:ext uri="{BB962C8B-B14F-4D97-AF65-F5344CB8AC3E}">
        <p14:creationId xmlns:p14="http://schemas.microsoft.com/office/powerpoint/2010/main" val="287633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8DB71-E707-450B-803D-18E9ECD6E7C8}" type="datetimeFigureOut">
              <a:rPr lang="es-ES" smtClean="0"/>
              <a:t>02/10/2025</a:t>
            </a:fld>
            <a:endParaRPr lang="es-ES"/>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19195-8575-4EC0-BFC6-3D316C6E1261}" type="slidenum">
              <a:rPr lang="es-ES" smtClean="0"/>
              <a:t>‹Nº›</a:t>
            </a:fld>
            <a:endParaRPr lang="es-ES"/>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g"/></Relationships>
</file>

<file path=ppt/slides/_rels/slide1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3.wdp"/><Relationship Id="rId10" Type="http://schemas.openxmlformats.org/officeDocument/2006/relationships/image" Target="../media/image36.jpeg"/><Relationship Id="rId4" Type="http://schemas.openxmlformats.org/officeDocument/2006/relationships/image" Target="../media/image32.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7.jpeg"/><Relationship Id="rId7" Type="http://schemas.openxmlformats.org/officeDocument/2006/relationships/diagramQuickStyle" Target="../diagrams/quickStyle2.xml"/><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42.png"/><Relationship Id="rId5" Type="http://schemas.openxmlformats.org/officeDocument/2006/relationships/diagramData" Target="../diagrams/data2.xml"/><Relationship Id="rId10" Type="http://schemas.openxmlformats.org/officeDocument/2006/relationships/image" Target="../media/image41.jpeg"/><Relationship Id="rId4" Type="http://schemas.openxmlformats.org/officeDocument/2006/relationships/image" Target="../media/image38.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07CD7B-1F90-1A80-A722-70468215B488}"/>
            </a:ext>
          </a:extLst>
        </p:cNvPr>
        <p:cNvGrpSpPr/>
        <p:nvPr/>
      </p:nvGrpSpPr>
      <p:grpSpPr>
        <a:xfrm>
          <a:off x="0" y="0"/>
          <a:ext cx="0" cy="0"/>
          <a:chOff x="0" y="0"/>
          <a:chExt cx="0" cy="0"/>
        </a:xfrm>
      </p:grpSpPr>
      <p:pic>
        <p:nvPicPr>
          <p:cNvPr id="3" name="Imagen 2" descr="Grupo de personas en una playa&#10;&#10;El contenido generado por IA puede ser incorrecto.">
            <a:extLst>
              <a:ext uri="{FF2B5EF4-FFF2-40B4-BE49-F238E27FC236}">
                <a16:creationId xmlns:a16="http://schemas.microsoft.com/office/drawing/2014/main" id="{3D8541A5-46C4-465D-6E99-B907C570E8E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
          <a:stretch>
            <a:fillRect/>
          </a:stretch>
        </p:blipFill>
        <p:spPr>
          <a:xfrm>
            <a:off x="6191780" y="350322"/>
            <a:ext cx="5825560" cy="4911473"/>
          </a:xfrm>
          <a:prstGeom prst="rect">
            <a:avLst/>
          </a:prstGeom>
          <a:scene3d>
            <a:camera prst="orthographicFront"/>
            <a:lightRig rig="threePt" dir="t"/>
          </a:scene3d>
          <a:sp3d>
            <a:bevelT prst="relaxedInset"/>
          </a:sp3d>
        </p:spPr>
      </p:pic>
      <p:pic>
        <p:nvPicPr>
          <p:cNvPr id="5" name="Imagen 4" descr="Dibujo de un grupo de personas en una playa&#10;&#10;El contenido generado por IA puede ser incorrecto.">
            <a:extLst>
              <a:ext uri="{FF2B5EF4-FFF2-40B4-BE49-F238E27FC236}">
                <a16:creationId xmlns:a16="http://schemas.microsoft.com/office/drawing/2014/main" id="{F0F051E8-4461-A954-184C-F06B0367DA37}"/>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b="-72"/>
          <a:stretch>
            <a:fillRect/>
          </a:stretch>
        </p:blipFill>
        <p:spPr>
          <a:xfrm>
            <a:off x="174659" y="336608"/>
            <a:ext cx="5797589" cy="4928738"/>
          </a:xfrm>
          <a:prstGeom prst="rect">
            <a:avLst/>
          </a:prstGeom>
          <a:scene3d>
            <a:camera prst="orthographicFront"/>
            <a:lightRig rig="threePt" dir="t"/>
          </a:scene3d>
          <a:sp3d>
            <a:bevelT prst="relaxedInset"/>
          </a:sp3d>
        </p:spPr>
      </p:pic>
      <p:sp>
        <p:nvSpPr>
          <p:cNvPr id="2" name="CuadroTexto 1">
            <a:extLst>
              <a:ext uri="{FF2B5EF4-FFF2-40B4-BE49-F238E27FC236}">
                <a16:creationId xmlns:a16="http://schemas.microsoft.com/office/drawing/2014/main" id="{280ABF5E-7797-9523-BEE2-7AA71385C31F}"/>
              </a:ext>
            </a:extLst>
          </p:cNvPr>
          <p:cNvSpPr txBox="1"/>
          <p:nvPr/>
        </p:nvSpPr>
        <p:spPr>
          <a:xfrm>
            <a:off x="0" y="5529173"/>
            <a:ext cx="12191999" cy="1200329"/>
          </a:xfrm>
          <a:prstGeom prst="rect">
            <a:avLst/>
          </a:prstGeom>
          <a:noFill/>
        </p:spPr>
        <p:txBody>
          <a:bodyPr wrap="square" rtlCol="0">
            <a:spAutoFit/>
            <a:scene3d>
              <a:camera prst="orthographicFront"/>
              <a:lightRig rig="chilly" dir="t"/>
            </a:scene3d>
            <a:sp3d extrusionH="57150" contourW="38100">
              <a:bevelT h="25400" prst="softRound"/>
              <a:contourClr>
                <a:srgbClr val="6A534F"/>
              </a:contourClr>
            </a:sp3d>
          </a:bodyPr>
          <a:lstStyle/>
          <a:p>
            <a:pPr algn="ctr"/>
            <a:r>
              <a:rPr lang="en" sz="72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rPr>
              <a:t>MEMORIALS OF GRACE</a:t>
            </a:r>
          </a:p>
        </p:txBody>
      </p:sp>
      <p:sp>
        <p:nvSpPr>
          <p:cNvPr id="4" name="CuadroTexto 3">
            <a:extLst>
              <a:ext uri="{FF2B5EF4-FFF2-40B4-BE49-F238E27FC236}">
                <a16:creationId xmlns:a16="http://schemas.microsoft.com/office/drawing/2014/main" id="{1BEE2F60-0A3B-D6D2-DE2B-55D47D2616BB}"/>
              </a:ext>
            </a:extLst>
          </p:cNvPr>
          <p:cNvSpPr txBox="1"/>
          <p:nvPr/>
        </p:nvSpPr>
        <p:spPr>
          <a:xfrm>
            <a:off x="0" y="-921"/>
            <a:ext cx="12191998" cy="338554"/>
          </a:xfrm>
          <a:prstGeom prst="rect">
            <a:avLst/>
          </a:prstGeom>
          <a:noFill/>
        </p:spPr>
        <p:txBody>
          <a:bodyPr wrap="square" rtlCol="0">
            <a:spAutoFit/>
          </a:bodyPr>
          <a:lstStyle/>
          <a:p>
            <a:pPr algn="ctr"/>
            <a:r>
              <a:rPr lang="en" sz="1600" b="1" dirty="0">
                <a:solidFill>
                  <a:srgbClr val="AAF4DA"/>
                </a:solidFill>
                <a:effectLst>
                  <a:outerShdw blurRad="38100" dist="38100" dir="2700000" algn="tl">
                    <a:srgbClr val="000000">
                      <a:alpha val="43137"/>
                    </a:srgbClr>
                  </a:outerShdw>
                </a:effectLst>
              </a:rPr>
              <a:t>Lesson 3 for October 18, 2025</a:t>
            </a:r>
          </a:p>
        </p:txBody>
      </p:sp>
    </p:spTree>
    <p:extLst>
      <p:ext uri="{BB962C8B-B14F-4D97-AF65-F5344CB8AC3E}">
        <p14:creationId xmlns:p14="http://schemas.microsoft.com/office/powerpoint/2010/main" val="38580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pic>
        <p:nvPicPr>
          <p:cNvPr id="5" name="Imagen 4" descr="Imagen que contiene hombre, persona, viejo, micrófono&#10;&#10;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58429" y="431183"/>
            <a:ext cx="6074109" cy="6334188"/>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10;&#10;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5407664" y="1838848"/>
            <a:ext cx="6784336" cy="5019152"/>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388614" y="2230503"/>
            <a:ext cx="4217049" cy="1446550"/>
          </a:xfrm>
          <a:prstGeom prst="rect">
            <a:avLst/>
          </a:prstGeom>
          <a:noFill/>
        </p:spPr>
        <p:txBody>
          <a:bodyPr wrap="square">
            <a:spAutoFit/>
            <a:scene3d>
              <a:camera prst="orthographicFront"/>
              <a:lightRig rig="threePt" dir="t"/>
            </a:scene3d>
            <a:sp3d extrusionH="57150">
              <a:bevelT w="38100" h="38100"/>
            </a:sp3d>
          </a:bodyPr>
          <a:lstStyle/>
          <a:p>
            <a:pPr algn="ctr"/>
            <a:r>
              <a:rPr lang="es-ES" sz="4400" b="1" dirty="0" err="1">
                <a:ln w="0"/>
                <a:gradFill>
                  <a:gsLst>
                    <a:gs pos="0">
                      <a:srgbClr val="1A5992"/>
                    </a:gs>
                    <a:gs pos="50000">
                      <a:srgbClr val="4997DF"/>
                    </a:gs>
                    <a:gs pos="100000">
                      <a:srgbClr val="C5BBCF"/>
                    </a:gs>
                  </a:gsLst>
                  <a:lin ang="5400000"/>
                </a:gradFill>
                <a:effectLst>
                  <a:reflection blurRad="6350" stA="53000" endA="300" endPos="35500" dir="5400000" sy="-90000" algn="bl" rotWithShape="0"/>
                </a:effectLst>
              </a:rPr>
              <a:t>JORDAN</a:t>
            </a:r>
            <a:r>
              <a:rPr lang="es-ES" sz="4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rPr>
              <a:t> </a:t>
            </a:r>
            <a:r>
              <a:rPr lang="es-ES" sz="4400" b="1" dirty="0" err="1">
                <a:ln w="0"/>
                <a:gradFill>
                  <a:gsLst>
                    <a:gs pos="0">
                      <a:srgbClr val="1A5992"/>
                    </a:gs>
                    <a:gs pos="50000">
                      <a:srgbClr val="4997DF"/>
                    </a:gs>
                    <a:gs pos="100000">
                      <a:srgbClr val="C5BBCF"/>
                    </a:gs>
                  </a:gsLst>
                  <a:lin ang="5400000"/>
                </a:gradFill>
                <a:effectLst>
                  <a:reflection blurRad="6350" stA="53000" endA="300" endPos="35500" dir="5400000" sy="-90000" algn="bl" rotWithShape="0"/>
                </a:effectLst>
              </a:rPr>
              <a:t>RIVER</a:t>
            </a:r>
            <a:r>
              <a:rPr lang="es-ES" sz="4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rPr>
              <a:t> </a:t>
            </a:r>
            <a:r>
              <a:rPr lang="es-ES" sz="4400" b="1" dirty="0" err="1">
                <a:ln w="0"/>
                <a:gradFill>
                  <a:gsLst>
                    <a:gs pos="0">
                      <a:srgbClr val="1A5992"/>
                    </a:gs>
                    <a:gs pos="50000">
                      <a:srgbClr val="4997DF"/>
                    </a:gs>
                    <a:gs pos="100000">
                      <a:srgbClr val="C5BBCF"/>
                    </a:gs>
                  </a:gsLst>
                  <a:lin ang="5400000"/>
                </a:gradFill>
                <a:effectLst>
                  <a:reflection blurRad="6350" stA="53000" endA="300" endPos="35500" dir="5400000" sy="-90000" algn="bl" rotWithShape="0"/>
                </a:effectLst>
              </a:rPr>
              <a:t>MILESTONES</a:t>
            </a:r>
            <a:endParaRPr lang="en" sz="4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32BC5-0B24-6914-3C1D-2604E062212D}"/>
              </a:ext>
            </a:extLst>
          </p:cNvPr>
          <p:cNvSpPr txBox="1"/>
          <p:nvPr/>
        </p:nvSpPr>
        <p:spPr>
          <a:xfrm>
            <a:off x="533399" y="255193"/>
            <a:ext cx="5419725" cy="923330"/>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a:t>
            </a:r>
            <a:r>
              <a:rPr lang="en-US" b="1" dirty="0">
                <a:solidFill>
                  <a:schemeClr val="tx1"/>
                </a:solidFill>
                <a:latin typeface="Comic Sans MS" panose="030F0702030302020204" pitchFamily="66" charset="0"/>
              </a:rPr>
              <a:t>He turned the sea into dry land; They went through the river on foot. There we will rejoice in Him</a:t>
            </a:r>
            <a:r>
              <a:rPr lang="en" b="1" dirty="0">
                <a:solidFill>
                  <a:schemeClr val="tx1"/>
                </a:solidFill>
                <a:latin typeface="Comic Sans MS" panose="030F0702030302020204" pitchFamily="66" charset="0"/>
              </a:rPr>
              <a:t>!” </a:t>
            </a:r>
            <a:r>
              <a:rPr lang="en" sz="1400" b="1" dirty="0">
                <a:solidFill>
                  <a:schemeClr val="tx1"/>
                </a:solidFill>
                <a:latin typeface="Comic Sans MS" panose="030F0702030302020204" pitchFamily="66" charset="0"/>
              </a:rPr>
              <a:t>(Psalm 66:6 </a:t>
            </a:r>
            <a:r>
              <a:rPr lang="en" sz="1100" b="1" dirty="0">
                <a:solidFill>
                  <a:schemeClr val="tx1"/>
                </a:solidFill>
                <a:latin typeface="Comic Sans MS" panose="030F0702030302020204" pitchFamily="66" charset="0"/>
              </a:rPr>
              <a:t>NKJV</a:t>
            </a:r>
            <a:r>
              <a:rPr lang="en" sz="1400" b="1" dirty="0">
                <a:solidFill>
                  <a:schemeClr val="tx1"/>
                </a:solidFill>
                <a:latin typeface="Comic Sans MS" panose="030F0702030302020204" pitchFamily="66" charset="0"/>
              </a:rPr>
              <a:t>)</a:t>
            </a:r>
            <a:endParaRPr lang="es-ES" b="1" dirty="0">
              <a:solidFill>
                <a:schemeClr val="tx1"/>
              </a:solidFill>
              <a:latin typeface="Comic Sans MS" panose="030F0702030302020204" pitchFamily="66" charset="0"/>
            </a:endParaRPr>
          </a:p>
        </p:txBody>
      </p:sp>
      <p:sp>
        <p:nvSpPr>
          <p:cNvPr id="4" name="CuadroTexto 3">
            <a:extLst>
              <a:ext uri="{FF2B5EF4-FFF2-40B4-BE49-F238E27FC236}">
                <a16:creationId xmlns:a16="http://schemas.microsoft.com/office/drawing/2014/main" id="{314D661B-91FE-5129-1CC7-AEB12FEDD51C}"/>
              </a:ext>
            </a:extLst>
          </p:cNvPr>
          <p:cNvSpPr txBox="1"/>
          <p:nvPr/>
        </p:nvSpPr>
        <p:spPr>
          <a:xfrm>
            <a:off x="6617231" y="255193"/>
            <a:ext cx="5095273" cy="646331"/>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“When the sea saw Israel, it fled, and the Jordan River turned back” </a:t>
            </a:r>
            <a:r>
              <a:rPr lang="en" sz="1400" b="1" dirty="0">
                <a:solidFill>
                  <a:schemeClr val="tx1"/>
                </a:solidFill>
                <a:latin typeface="Comic Sans MS" panose="030F0702030302020204" pitchFamily="66" charset="0"/>
              </a:rPr>
              <a:t>(Psalm 114:3 </a:t>
            </a:r>
            <a:r>
              <a:rPr lang="en" sz="1100" b="1" dirty="0">
                <a:solidFill>
                  <a:schemeClr val="tx1"/>
                </a:solidFill>
                <a:latin typeface="Comic Sans MS" panose="030F0702030302020204" pitchFamily="66" charset="0"/>
              </a:rPr>
              <a:t>NKJV</a:t>
            </a:r>
            <a:r>
              <a:rPr lang="en" sz="1400" b="1" dirty="0">
                <a:solidFill>
                  <a:schemeClr val="tx1"/>
                </a:solidFill>
                <a:latin typeface="Comic Sans MS" panose="030F0702030302020204" pitchFamily="66" charset="0"/>
              </a:rPr>
              <a:t>)</a:t>
            </a:r>
          </a:p>
        </p:txBody>
      </p:sp>
      <p:sp>
        <p:nvSpPr>
          <p:cNvPr id="5" name="CuadroTexto 4">
            <a:extLst>
              <a:ext uri="{FF2B5EF4-FFF2-40B4-BE49-F238E27FC236}">
                <a16:creationId xmlns:a16="http://schemas.microsoft.com/office/drawing/2014/main" id="{5753915E-8DAB-8459-A56D-8F737B54F88F}"/>
              </a:ext>
            </a:extLst>
          </p:cNvPr>
          <p:cNvSpPr txBox="1"/>
          <p:nvPr/>
        </p:nvSpPr>
        <p:spPr>
          <a:xfrm>
            <a:off x="468029" y="1303651"/>
            <a:ext cx="5878228" cy="1938992"/>
          </a:xfrm>
          <a:prstGeom prst="rect">
            <a:avLst/>
          </a:prstGeom>
          <a:noFill/>
        </p:spPr>
        <p:txBody>
          <a:bodyPr wrap="square" rtlCol="0">
            <a:spAutoFit/>
          </a:bodyPr>
          <a:lstStyle/>
          <a:p>
            <a:pPr>
              <a:spcBef>
                <a:spcPts val="600"/>
              </a:spcBef>
            </a:pPr>
            <a:r>
              <a:rPr lang="en" sz="2000" b="1" dirty="0"/>
              <a:t>The crossing of the Red Sea and the Jordan are two historical events that have become intertwined as milestones in the history of redemption (Ps. 66:6; Ps. 114). Together, they mark our liberation from sin and our access to eternal life.</a:t>
            </a:r>
          </a:p>
        </p:txBody>
      </p:sp>
      <p:pic>
        <p:nvPicPr>
          <p:cNvPr id="6" name="Imagen 5" descr="Grupo de personas en el agua&#10;&#10;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2457" y="1140023"/>
            <a:ext cx="2613560" cy="3447675"/>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10;&#10;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29150" y="1140023"/>
            <a:ext cx="2630530" cy="3447674"/>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422457" y="4715438"/>
            <a:ext cx="5637223" cy="1887369"/>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468029" y="5059239"/>
            <a:ext cx="5798017" cy="1631216"/>
          </a:xfrm>
          <a:prstGeom prst="rect">
            <a:avLst/>
          </a:prstGeom>
          <a:noFill/>
        </p:spPr>
        <p:txBody>
          <a:bodyPr wrap="square">
            <a:spAutoFit/>
          </a:bodyPr>
          <a:lstStyle/>
          <a:p>
            <a:pPr>
              <a:spcBef>
                <a:spcPts val="600"/>
              </a:spcBef>
            </a:pPr>
            <a:r>
              <a:rPr lang="en" sz="2000" b="1" dirty="0"/>
              <a:t>Entering the waters of the Jordan had the same effect on Jesus, who was empowered by the Holy Spirit to fulfill his mission: to free us from sin and give us eternal life (Mark 1:9-11;</a:t>
            </a:r>
            <a:br>
              <a:rPr lang="en" sz="2000" b="1" dirty="0"/>
            </a:br>
            <a:r>
              <a:rPr lang="en" sz="2000" b="1" dirty="0"/>
              <a:t>John 1:29; 3:16).</a:t>
            </a:r>
          </a:p>
        </p:txBody>
      </p:sp>
      <p:sp>
        <p:nvSpPr>
          <p:cNvPr id="11" name="CuadroTexto 10">
            <a:extLst>
              <a:ext uri="{FF2B5EF4-FFF2-40B4-BE49-F238E27FC236}">
                <a16:creationId xmlns:a16="http://schemas.microsoft.com/office/drawing/2014/main" id="{341044B0-4486-FF22-6333-F80EBF0096C2}"/>
              </a:ext>
            </a:extLst>
          </p:cNvPr>
          <p:cNvSpPr txBox="1"/>
          <p:nvPr/>
        </p:nvSpPr>
        <p:spPr>
          <a:xfrm>
            <a:off x="468029" y="4115152"/>
            <a:ext cx="5878228" cy="1015663"/>
          </a:xfrm>
          <a:prstGeom prst="rect">
            <a:avLst/>
          </a:prstGeom>
          <a:noFill/>
        </p:spPr>
        <p:txBody>
          <a:bodyPr wrap="square">
            <a:spAutoFit/>
          </a:bodyPr>
          <a:lstStyle/>
          <a:p>
            <a:pPr>
              <a:spcBef>
                <a:spcPts val="600"/>
              </a:spcBef>
            </a:pPr>
            <a:r>
              <a:rPr lang="en" sz="2000" b="1" dirty="0"/>
              <a:t>For Elisha, however, the same event was a sign of the reception of the Holy Spirit, which enabled him to fulfill his mission (2 Kings 2:14-15).</a:t>
            </a:r>
          </a:p>
        </p:txBody>
      </p:sp>
      <p:sp>
        <p:nvSpPr>
          <p:cNvPr id="13" name="CuadroTexto 12">
            <a:extLst>
              <a:ext uri="{FF2B5EF4-FFF2-40B4-BE49-F238E27FC236}">
                <a16:creationId xmlns:a16="http://schemas.microsoft.com/office/drawing/2014/main" id="{629CD6C9-460F-BA90-E110-EDD6C85788D7}"/>
              </a:ext>
            </a:extLst>
          </p:cNvPr>
          <p:cNvSpPr txBox="1"/>
          <p:nvPr/>
        </p:nvSpPr>
        <p:spPr>
          <a:xfrm>
            <a:off x="468029" y="3171066"/>
            <a:ext cx="5798017" cy="1015663"/>
          </a:xfrm>
          <a:prstGeom prst="rect">
            <a:avLst/>
          </a:prstGeom>
          <a:noFill/>
        </p:spPr>
        <p:txBody>
          <a:bodyPr wrap="square">
            <a:spAutoFit/>
          </a:bodyPr>
          <a:lstStyle/>
          <a:p>
            <a:pPr>
              <a:spcBef>
                <a:spcPts val="600"/>
              </a:spcBef>
            </a:pPr>
            <a:r>
              <a:rPr lang="en" sz="2000" b="1" dirty="0"/>
              <a:t>Miraculously crossing the Jordan River and being brought into the very presence of God was a reality for Elijah (2 Kings 2:1, 7, 8, 11).</a:t>
            </a:r>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C374FF-DACA-5ADA-AC4A-C5CA59483ACF}"/>
              </a:ext>
            </a:extLst>
          </p:cNvPr>
          <p:cNvSpPr txBox="1"/>
          <p:nvPr/>
        </p:nvSpPr>
        <p:spPr>
          <a:xfrm>
            <a:off x="866173" y="1173876"/>
            <a:ext cx="10662833"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Let us then remember the loving-kindness of the Lord, and the multitude of His tender mercies. Like the people of Israel, let us set up our stones of witness, and inscribe upon them the precious story of what God has wrought for us. And as we review His dealings with us in our pilgrimage, let us, out of hearts melted with gratitude, declare, "What shall I render unto the Lord for all His benefits toward me? I will take the cup of salvation, and call upon the name of the Lord. I will pay my vows unto the Lord now in the presence of all His people." Psalm 116:12-14”</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70DFBCBD-99AD-E0ED-5471-C12DE9C3B910}"/>
              </a:ext>
            </a:extLst>
          </p:cNvPr>
          <p:cNvSpPr txBox="1"/>
          <p:nvPr/>
        </p:nvSpPr>
        <p:spPr>
          <a:xfrm>
            <a:off x="8121330" y="5561049"/>
            <a:ext cx="3051541" cy="338554"/>
          </a:xfrm>
          <a:prstGeom prst="rect">
            <a:avLst/>
          </a:prstGeom>
          <a:noFill/>
        </p:spPr>
        <p:txBody>
          <a:bodyPr wrap="none" rtlCol="0">
            <a:spAutoFit/>
          </a:bodyPr>
          <a:lstStyle/>
          <a:p>
            <a:pPr algn="r"/>
            <a:r>
              <a:rPr lang="en" sz="1600" b="1" dirty="0"/>
              <a:t>EGW (The Desire of Ages, p. 348)</a:t>
            </a:r>
          </a:p>
        </p:txBody>
      </p:sp>
    </p:spTree>
    <p:extLst>
      <p:ext uri="{BB962C8B-B14F-4D97-AF65-F5344CB8AC3E}">
        <p14:creationId xmlns:p14="http://schemas.microsoft.com/office/powerpoint/2010/main" val="227809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rotWithShape="1">
          <a:blip r:embed="rId2"/>
          <a:srcRect/>
          <a:stretch>
            <a:fillRect/>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181963" y="157384"/>
            <a:ext cx="3943354" cy="609397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a:t>
            </a:r>
            <a:r>
              <a:rPr kumimoji="0" lang="en-US"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For the Lord your God dried up the waters of the Jordan for you until you passed over, as the Lord your God did to the Red Sea, which he dried up for us until we passed over, so that all the peoples of the earth may know that the hand of the Lord is mighty, that you may fear the Lord your God forever</a:t>
            </a:r>
            <a:r>
              <a:rPr kumimoji="0" lang="es-ES"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410605"/>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Joshua 4:23, 24, </a:t>
            </a:r>
            <a:r>
              <a:rPr kumimoji="0" lang="es-ES" sz="1800" b="1" i="0" u="none" strike="noStrike" kern="1200" cap="none" spc="0" normalizeH="0" baseline="0" noProof="0" dirty="0" err="1">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ESV</a:t>
            </a:r>
            <a:endParaRPr kumimoji="0" lang="es-ES" sz="2400" b="0" i="0" u="none" strike="noStrike" kern="1200" cap="none" spc="0" normalizeH="0" baseline="0" noProof="0" dirty="0">
              <a:ln>
                <a:noFill/>
              </a:ln>
              <a:solidFill>
                <a:srgbClr val="D5E1EB"/>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37384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CF670C-16CC-957A-8F45-91E6B251605C}"/>
              </a:ext>
            </a:extLst>
          </p:cNvPr>
          <p:cNvSpPr txBox="1"/>
          <p:nvPr/>
        </p:nvSpPr>
        <p:spPr>
          <a:xfrm>
            <a:off x="7335297" y="3743380"/>
            <a:ext cx="4522596" cy="3016210"/>
          </a:xfrm>
          <a:prstGeom prst="rect">
            <a:avLst/>
          </a:prstGeom>
          <a:noFill/>
        </p:spPr>
        <p:txBody>
          <a:bodyPr wrap="square" rtlCol="0">
            <a:spAutoFit/>
          </a:bodyPr>
          <a:lstStyle/>
          <a:p>
            <a:pPr>
              <a:spcBef>
                <a:spcPts val="600"/>
              </a:spcBef>
            </a:pPr>
            <a:r>
              <a:rPr lang="en" sz="2000" b="1" dirty="0">
                <a:solidFill>
                  <a:srgbClr val="9AF4FF"/>
                </a:solidFill>
                <a:effectLst>
                  <a:outerShdw blurRad="38100" dist="38100" dir="2700000" algn="tl">
                    <a:srgbClr val="000000">
                      <a:alpha val="43137"/>
                    </a:srgbClr>
                  </a:outerShdw>
                </a:effectLst>
              </a:rPr>
              <a:t>The Crossing of the Jordan (Joshua 3):</a:t>
            </a:r>
          </a:p>
          <a:p>
            <a:pPr lvl="1">
              <a:spcBef>
                <a:spcPts val="600"/>
              </a:spcBef>
            </a:pPr>
            <a:r>
              <a:rPr lang="en" sz="2000" b="1" dirty="0">
                <a:solidFill>
                  <a:schemeClr val="bg1"/>
                </a:solidFill>
                <a:effectLst>
                  <a:outerShdw blurRad="38100" dist="38100" dir="2700000" algn="tl">
                    <a:srgbClr val="000000">
                      <a:alpha val="43137"/>
                    </a:srgbClr>
                  </a:outerShdw>
                </a:effectLst>
              </a:rPr>
              <a:t>Need for holiness</a:t>
            </a:r>
          </a:p>
          <a:p>
            <a:pPr lvl="1">
              <a:spcBef>
                <a:spcPts val="600"/>
              </a:spcBef>
            </a:pPr>
            <a:r>
              <a:rPr lang="en" sz="2000" b="1" dirty="0">
                <a:solidFill>
                  <a:schemeClr val="bg1"/>
                </a:solidFill>
                <a:effectLst>
                  <a:outerShdw blurRad="38100" dist="38100" dir="2700000" algn="tl">
                    <a:srgbClr val="000000">
                      <a:alpha val="43137"/>
                    </a:srgbClr>
                  </a:outerShdw>
                </a:effectLst>
              </a:rPr>
              <a:t>The wonders of God</a:t>
            </a:r>
          </a:p>
          <a:p>
            <a:pPr>
              <a:spcBef>
                <a:spcPts val="1800"/>
              </a:spcBef>
            </a:pPr>
            <a:r>
              <a:rPr lang="en" sz="2000" b="1" dirty="0">
                <a:solidFill>
                  <a:srgbClr val="8DFF8D"/>
                </a:solidFill>
                <a:effectLst>
                  <a:outerShdw blurRad="38100" dist="38100" dir="2700000" algn="tl">
                    <a:srgbClr val="000000">
                      <a:alpha val="43137"/>
                    </a:srgbClr>
                  </a:outerShdw>
                </a:effectLst>
              </a:rPr>
              <a:t>Remember and forget (Joshua 4):</a:t>
            </a:r>
          </a:p>
          <a:p>
            <a:pPr lvl="1">
              <a:spcBef>
                <a:spcPts val="600"/>
              </a:spcBef>
            </a:pPr>
            <a:r>
              <a:rPr lang="en" sz="2000" b="1" dirty="0">
                <a:solidFill>
                  <a:schemeClr val="bg1"/>
                </a:solidFill>
                <a:effectLst>
                  <a:outerShdw blurRad="38100" dist="38100" dir="2700000" algn="tl">
                    <a:srgbClr val="000000">
                      <a:alpha val="43137"/>
                    </a:srgbClr>
                  </a:outerShdw>
                </a:effectLst>
              </a:rPr>
              <a:t>Signs for remembrance</a:t>
            </a:r>
          </a:p>
          <a:p>
            <a:pPr lvl="1">
              <a:spcBef>
                <a:spcPts val="600"/>
              </a:spcBef>
            </a:pPr>
            <a:r>
              <a:rPr lang="en" sz="2000" b="1" dirty="0">
                <a:solidFill>
                  <a:schemeClr val="bg1"/>
                </a:solidFill>
                <a:effectLst>
                  <a:outerShdw blurRad="38100" dist="38100" dir="2700000" algn="tl">
                    <a:srgbClr val="000000">
                      <a:alpha val="43137"/>
                    </a:srgbClr>
                  </a:outerShdw>
                </a:effectLst>
              </a:rPr>
              <a:t>The dangers of forgetting</a:t>
            </a:r>
          </a:p>
          <a:p>
            <a:pPr>
              <a:spcBef>
                <a:spcPts val="1800"/>
              </a:spcBef>
            </a:pPr>
            <a:r>
              <a:rPr lang="en" sz="2000" b="1" dirty="0">
                <a:solidFill>
                  <a:srgbClr val="FFFF3C"/>
                </a:solidFill>
                <a:effectLst>
                  <a:outerShdw blurRad="38100" dist="38100" dir="2700000" algn="tl">
                    <a:srgbClr val="000000">
                      <a:alpha val="43137"/>
                    </a:srgbClr>
                  </a:outerShdw>
                </a:effectLst>
              </a:rPr>
              <a:t>Jordan River Milestones</a:t>
            </a:r>
          </a:p>
        </p:txBody>
      </p:sp>
      <p:sp>
        <p:nvSpPr>
          <p:cNvPr id="3" name="CuadroTexto 2">
            <a:extLst>
              <a:ext uri="{FF2B5EF4-FFF2-40B4-BE49-F238E27FC236}">
                <a16:creationId xmlns:a16="http://schemas.microsoft.com/office/drawing/2014/main" id="{55719E01-7E48-3CD0-F0D5-08F1BBB6069D}"/>
              </a:ext>
            </a:extLst>
          </p:cNvPr>
          <p:cNvSpPr txBox="1"/>
          <p:nvPr/>
        </p:nvSpPr>
        <p:spPr>
          <a:xfrm>
            <a:off x="282678" y="201892"/>
            <a:ext cx="5931311" cy="1631216"/>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Spring. Rain and melting snow have filled the Jordan River to the point of overflowing. Its waters rush swiftly toward the Dead Sea. Even in the shallowest parts—the Jordan fords—crossing the river is a dangerous venture.</a:t>
            </a:r>
          </a:p>
        </p:txBody>
      </p:sp>
      <p:pic>
        <p:nvPicPr>
          <p:cNvPr id="7" name="Imagen 6" descr="Imagen que contiene exterior, persona, montaña, pasto&#10;&#10;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3419278"/>
            <a:ext cx="4964724" cy="3300984"/>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10;&#10;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1912" y="137738"/>
            <a:ext cx="5321071" cy="3300984"/>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 name="Imagen 47">
            <a:extLst>
              <a:ext uri="{FF2B5EF4-FFF2-40B4-BE49-F238E27FC236}">
                <a16:creationId xmlns:a16="http://schemas.microsoft.com/office/drawing/2014/main" id="{3F6C57C9-17EA-0EF3-697A-D40682BB3BA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7409492" y="4174233"/>
            <a:ext cx="355276" cy="349151"/>
          </a:xfrm>
          <a:prstGeom prst="rect">
            <a:avLst/>
          </a:prstGeom>
          <a:effectLst>
            <a:outerShdw blurRad="50800" dist="38100" dir="8100000" algn="tr" rotWithShape="0">
              <a:prstClr val="black">
                <a:alpha val="40000"/>
              </a:prstClr>
            </a:outerShdw>
          </a:effectLst>
        </p:spPr>
      </p:pic>
      <p:pic>
        <p:nvPicPr>
          <p:cNvPr id="50" name="Imagen 49">
            <a:extLst>
              <a:ext uri="{FF2B5EF4-FFF2-40B4-BE49-F238E27FC236}">
                <a16:creationId xmlns:a16="http://schemas.microsoft.com/office/drawing/2014/main" id="{81AEAFFF-4F15-63F7-62BA-8BCD8861E4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09492" y="4551236"/>
            <a:ext cx="355276" cy="349151"/>
          </a:xfrm>
          <a:prstGeom prst="rect">
            <a:avLst/>
          </a:prstGeom>
          <a:effectLst>
            <a:outerShdw blurRad="50800" dist="38100" dir="8100000" algn="tr" rotWithShape="0">
              <a:prstClr val="black">
                <a:alpha val="40000"/>
              </a:prstClr>
            </a:outerShdw>
          </a:effectLst>
        </p:spPr>
      </p:pic>
      <p:pic>
        <p:nvPicPr>
          <p:cNvPr id="56" name="Imagen 55">
            <a:extLst>
              <a:ext uri="{FF2B5EF4-FFF2-40B4-BE49-F238E27FC236}">
                <a16:creationId xmlns:a16="http://schemas.microsoft.com/office/drawing/2014/main" id="{9638933F-DB01-D099-BC2B-22484D6AC5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04871" y="5834239"/>
            <a:ext cx="359897" cy="347486"/>
          </a:xfrm>
          <a:prstGeom prst="rect">
            <a:avLst/>
          </a:prstGeom>
          <a:effectLst>
            <a:outerShdw blurRad="50800" dist="38100" dir="8100000" algn="tr" rotWithShape="0">
              <a:prstClr val="black">
                <a:alpha val="40000"/>
              </a:prstClr>
            </a:outerShdw>
          </a:effectLst>
        </p:spPr>
      </p:pic>
      <p:pic>
        <p:nvPicPr>
          <p:cNvPr id="61" name="Imagen 60">
            <a:extLst>
              <a:ext uri="{FF2B5EF4-FFF2-40B4-BE49-F238E27FC236}">
                <a16:creationId xmlns:a16="http://schemas.microsoft.com/office/drawing/2014/main" id="{606F5363-661C-959E-6A7C-61020ED5574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409492" y="5458446"/>
            <a:ext cx="355276" cy="349151"/>
          </a:xfrm>
          <a:prstGeom prst="rect">
            <a:avLst/>
          </a:prstGeom>
          <a:effectLst>
            <a:outerShdw blurRad="50800" dist="38100" dir="8100000" algn="tr" rotWithShape="0">
              <a:prstClr val="black">
                <a:alpha val="40000"/>
              </a:prstClr>
            </a:outerShdw>
          </a:effectLst>
        </p:spPr>
      </p:pic>
      <p:pic>
        <p:nvPicPr>
          <p:cNvPr id="64" name="Imagen 63" descr="Logotipo&#10;&#10;El contenido generado por IA puede ser incorrecto.">
            <a:extLst>
              <a:ext uri="{FF2B5EF4-FFF2-40B4-BE49-F238E27FC236}">
                <a16:creationId xmlns:a16="http://schemas.microsoft.com/office/drawing/2014/main" id="{8DE309A0-5920-6456-2BEA-34076BF9E7FF}"/>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713377" y="6344949"/>
            <a:ext cx="570681" cy="375250"/>
          </a:xfrm>
          <a:prstGeom prst="rect">
            <a:avLst/>
          </a:prstGeom>
        </p:spPr>
      </p:pic>
      <p:pic>
        <p:nvPicPr>
          <p:cNvPr id="68" name="Imagen 67" descr="Icono&#10;&#10;El contenido generado por IA puede ser incorrecto.">
            <a:extLst>
              <a:ext uri="{FF2B5EF4-FFF2-40B4-BE49-F238E27FC236}">
                <a16:creationId xmlns:a16="http://schemas.microsoft.com/office/drawing/2014/main" id="{06916564-6DB7-1FCC-C58E-486466A2E8B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13377" y="5053838"/>
            <a:ext cx="570681" cy="375250"/>
          </a:xfrm>
          <a:prstGeom prst="rect">
            <a:avLst/>
          </a:prstGeom>
        </p:spPr>
      </p:pic>
      <p:pic>
        <p:nvPicPr>
          <p:cNvPr id="71" name="Imagen 70" descr="Icono&#10;&#10;El contenido generado por IA puede ser incorrecto.">
            <a:extLst>
              <a:ext uri="{FF2B5EF4-FFF2-40B4-BE49-F238E27FC236}">
                <a16:creationId xmlns:a16="http://schemas.microsoft.com/office/drawing/2014/main" id="{F825EE70-A3C3-BC30-B36D-AA4D1A5433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13377" y="3757104"/>
            <a:ext cx="570681" cy="375250"/>
          </a:xfrm>
          <a:prstGeom prst="rect">
            <a:avLst/>
          </a:prstGeom>
        </p:spPr>
      </p:pic>
      <p:sp>
        <p:nvSpPr>
          <p:cNvPr id="5" name="CuadroTexto 4">
            <a:extLst>
              <a:ext uri="{FF2B5EF4-FFF2-40B4-BE49-F238E27FC236}">
                <a16:creationId xmlns:a16="http://schemas.microsoft.com/office/drawing/2014/main" id="{80005F48-1AD9-BA37-6821-77FF72B81841}"/>
              </a:ext>
            </a:extLst>
          </p:cNvPr>
          <p:cNvSpPr txBox="1"/>
          <p:nvPr/>
        </p:nvSpPr>
        <p:spPr>
          <a:xfrm>
            <a:off x="282678" y="2525605"/>
            <a:ext cx="5931311" cy="70788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For man, impossible. For God, easy: “Sanctify yourselves and cross the Jordan.”</a:t>
            </a:r>
          </a:p>
        </p:txBody>
      </p:sp>
      <p:sp>
        <p:nvSpPr>
          <p:cNvPr id="8" name="CuadroTexto 7">
            <a:extLst>
              <a:ext uri="{FF2B5EF4-FFF2-40B4-BE49-F238E27FC236}">
                <a16:creationId xmlns:a16="http://schemas.microsoft.com/office/drawing/2014/main" id="{AFE93F18-61F8-8AE1-E412-ED22C8FF508C}"/>
              </a:ext>
            </a:extLst>
          </p:cNvPr>
          <p:cNvSpPr txBox="1"/>
          <p:nvPr/>
        </p:nvSpPr>
        <p:spPr>
          <a:xfrm>
            <a:off x="239017" y="1833108"/>
            <a:ext cx="5974972" cy="70788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How can an entire village cross it, carrying elderly people, pregnant women, children and livestock?</a:t>
            </a:r>
          </a:p>
        </p:txBody>
      </p:sp>
    </p:spTree>
    <p:extLst>
      <p:ext uri="{BB962C8B-B14F-4D97-AF65-F5344CB8AC3E}">
        <p14:creationId xmlns:p14="http://schemas.microsoft.com/office/powerpoint/2010/main" val="1802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750" fill="hold"/>
                                        <p:tgtEl>
                                          <p:spTgt spid="71"/>
                                        </p:tgtEl>
                                        <p:attrNameLst>
                                          <p:attrName>ppt_w</p:attrName>
                                        </p:attrNameLst>
                                      </p:cBhvr>
                                      <p:tavLst>
                                        <p:tav tm="0">
                                          <p:val>
                                            <p:fltVal val="0"/>
                                          </p:val>
                                        </p:tav>
                                        <p:tav tm="100000">
                                          <p:val>
                                            <p:strVal val="#ppt_w"/>
                                          </p:val>
                                        </p:tav>
                                      </p:tavLst>
                                    </p:anim>
                                    <p:anim calcmode="lin" valueType="num">
                                      <p:cBhvr>
                                        <p:cTn id="31" dur="750" fill="hold"/>
                                        <p:tgtEl>
                                          <p:spTgt spid="71"/>
                                        </p:tgtEl>
                                        <p:attrNameLst>
                                          <p:attrName>ppt_h</p:attrName>
                                        </p:attrNameLst>
                                      </p:cBhvr>
                                      <p:tavLst>
                                        <p:tav tm="0">
                                          <p:val>
                                            <p:fltVal val="0"/>
                                          </p:val>
                                        </p:tav>
                                        <p:tav tm="100000">
                                          <p:val>
                                            <p:strVal val="#ppt_h"/>
                                          </p:val>
                                        </p:tav>
                                      </p:tavLst>
                                    </p:anim>
                                    <p:anim calcmode="lin" valueType="num">
                                      <p:cBhvr>
                                        <p:cTn id="32" dur="750" fill="hold"/>
                                        <p:tgtEl>
                                          <p:spTgt spid="71"/>
                                        </p:tgtEl>
                                        <p:attrNameLst>
                                          <p:attrName>style.rotation</p:attrName>
                                        </p:attrNameLst>
                                      </p:cBhvr>
                                      <p:tavLst>
                                        <p:tav tm="0">
                                          <p:val>
                                            <p:fltVal val="90"/>
                                          </p:val>
                                        </p:tav>
                                        <p:tav tm="100000">
                                          <p:val>
                                            <p:fltVal val="0"/>
                                          </p:val>
                                        </p:tav>
                                      </p:tavLst>
                                    </p:anim>
                                    <p:animEffect transition="in" filter="fade">
                                      <p:cBhvr>
                                        <p:cTn id="33" dur="750"/>
                                        <p:tgtEl>
                                          <p:spTgt spid="71"/>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250"/>
                            </p:stCondLst>
                            <p:childTnLst>
                              <p:par>
                                <p:cTn id="39" presetID="23" presetClass="entr" presetSubtype="28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strVal val="4/3*#ppt_w"/>
                                          </p:val>
                                        </p:tav>
                                        <p:tav tm="100000">
                                          <p:val>
                                            <p:strVal val="#ppt_w"/>
                                          </p:val>
                                        </p:tav>
                                      </p:tavLst>
                                    </p:anim>
                                    <p:anim calcmode="lin" valueType="num">
                                      <p:cBhvr>
                                        <p:cTn id="42" dur="500" fill="hold"/>
                                        <p:tgtEl>
                                          <p:spTgt spid="48"/>
                                        </p:tgtEl>
                                        <p:attrNameLst>
                                          <p:attrName>ppt_h</p:attrName>
                                        </p:attrNameLst>
                                      </p:cBhvr>
                                      <p:tavLst>
                                        <p:tav tm="0">
                                          <p:val>
                                            <p:strVal val="4/3*#ppt_h"/>
                                          </p:val>
                                        </p:tav>
                                        <p:tav tm="100000">
                                          <p:val>
                                            <p:strVal val="#ppt_h"/>
                                          </p:val>
                                        </p:tav>
                                      </p:tavLst>
                                    </p:anim>
                                  </p:childTnLst>
                                </p:cTn>
                              </p:par>
                            </p:childTnLst>
                          </p:cTn>
                        </p:par>
                        <p:par>
                          <p:cTn id="43" fill="hold">
                            <p:stCondLst>
                              <p:cond delay="175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250"/>
                            </p:stCondLst>
                            <p:childTnLst>
                              <p:par>
                                <p:cTn id="48" presetID="23" presetClass="entr" presetSubtype="28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4/3*#ppt_w"/>
                                          </p:val>
                                        </p:tav>
                                        <p:tav tm="100000">
                                          <p:val>
                                            <p:strVal val="#ppt_w"/>
                                          </p:val>
                                        </p:tav>
                                      </p:tavLst>
                                    </p:anim>
                                    <p:anim calcmode="lin" valueType="num">
                                      <p:cBhvr>
                                        <p:cTn id="51" dur="500" fill="hold"/>
                                        <p:tgtEl>
                                          <p:spTgt spid="50"/>
                                        </p:tgtEl>
                                        <p:attrNameLst>
                                          <p:attrName>ppt_h</p:attrName>
                                        </p:attrNameLst>
                                      </p:cBhvr>
                                      <p:tavLst>
                                        <p:tav tm="0">
                                          <p:val>
                                            <p:strVal val="4/3*#ppt_h"/>
                                          </p:val>
                                        </p:tav>
                                        <p:tav tm="100000">
                                          <p:val>
                                            <p:strVal val="#ppt_h"/>
                                          </p:val>
                                        </p:tav>
                                      </p:tavLst>
                                    </p:anim>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750" fill="hold"/>
                                        <p:tgtEl>
                                          <p:spTgt spid="68"/>
                                        </p:tgtEl>
                                        <p:attrNameLst>
                                          <p:attrName>ppt_w</p:attrName>
                                        </p:attrNameLst>
                                      </p:cBhvr>
                                      <p:tavLst>
                                        <p:tav tm="0">
                                          <p:val>
                                            <p:fltVal val="0"/>
                                          </p:val>
                                        </p:tav>
                                        <p:tav tm="100000">
                                          <p:val>
                                            <p:strVal val="#ppt_w"/>
                                          </p:val>
                                        </p:tav>
                                      </p:tavLst>
                                    </p:anim>
                                    <p:anim calcmode="lin" valueType="num">
                                      <p:cBhvr>
                                        <p:cTn id="61" dur="750" fill="hold"/>
                                        <p:tgtEl>
                                          <p:spTgt spid="68"/>
                                        </p:tgtEl>
                                        <p:attrNameLst>
                                          <p:attrName>ppt_h</p:attrName>
                                        </p:attrNameLst>
                                      </p:cBhvr>
                                      <p:tavLst>
                                        <p:tav tm="0">
                                          <p:val>
                                            <p:fltVal val="0"/>
                                          </p:val>
                                        </p:tav>
                                        <p:tav tm="100000">
                                          <p:val>
                                            <p:strVal val="#ppt_h"/>
                                          </p:val>
                                        </p:tav>
                                      </p:tavLst>
                                    </p:anim>
                                    <p:anim calcmode="lin" valueType="num">
                                      <p:cBhvr>
                                        <p:cTn id="62" dur="750" fill="hold"/>
                                        <p:tgtEl>
                                          <p:spTgt spid="68"/>
                                        </p:tgtEl>
                                        <p:attrNameLst>
                                          <p:attrName>style.rotation</p:attrName>
                                        </p:attrNameLst>
                                      </p:cBhvr>
                                      <p:tavLst>
                                        <p:tav tm="0">
                                          <p:val>
                                            <p:fltVal val="90"/>
                                          </p:val>
                                        </p:tav>
                                        <p:tav tm="100000">
                                          <p:val>
                                            <p:fltVal val="0"/>
                                          </p:val>
                                        </p:tav>
                                      </p:tavLst>
                                    </p:anim>
                                    <p:animEffect transition="in" filter="fade">
                                      <p:cBhvr>
                                        <p:cTn id="63" dur="750"/>
                                        <p:tgtEl>
                                          <p:spTgt spid="68"/>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1250"/>
                            </p:stCondLst>
                            <p:childTnLst>
                              <p:par>
                                <p:cTn id="69" presetID="23" presetClass="entr" presetSubtype="28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4/3*#ppt_w"/>
                                          </p:val>
                                        </p:tav>
                                        <p:tav tm="100000">
                                          <p:val>
                                            <p:strVal val="#ppt_w"/>
                                          </p:val>
                                        </p:tav>
                                      </p:tavLst>
                                    </p:anim>
                                    <p:anim calcmode="lin" valueType="num">
                                      <p:cBhvr>
                                        <p:cTn id="72" dur="500" fill="hold"/>
                                        <p:tgtEl>
                                          <p:spTgt spid="61"/>
                                        </p:tgtEl>
                                        <p:attrNameLst>
                                          <p:attrName>ppt_h</p:attrName>
                                        </p:attrNameLst>
                                      </p:cBhvr>
                                      <p:tavLst>
                                        <p:tav tm="0">
                                          <p:val>
                                            <p:strVal val="4/3*#ppt_h"/>
                                          </p:val>
                                        </p:tav>
                                        <p:tav tm="100000">
                                          <p:val>
                                            <p:strVal val="#ppt_h"/>
                                          </p:val>
                                        </p:tav>
                                      </p:tavLst>
                                    </p:anim>
                                  </p:childTnLst>
                                </p:cTn>
                              </p:par>
                            </p:childTnLst>
                          </p:cTn>
                        </p:par>
                        <p:par>
                          <p:cTn id="73" fill="hold">
                            <p:stCondLst>
                              <p:cond delay="175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250"/>
                            </p:stCondLst>
                            <p:childTnLst>
                              <p:par>
                                <p:cTn id="78" presetID="23" presetClass="entr" presetSubtype="28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275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750" fill="hold"/>
                                        <p:tgtEl>
                                          <p:spTgt spid="64"/>
                                        </p:tgtEl>
                                        <p:attrNameLst>
                                          <p:attrName>ppt_w</p:attrName>
                                        </p:attrNameLst>
                                      </p:cBhvr>
                                      <p:tavLst>
                                        <p:tav tm="0">
                                          <p:val>
                                            <p:fltVal val="0"/>
                                          </p:val>
                                        </p:tav>
                                        <p:tav tm="100000">
                                          <p:val>
                                            <p:strVal val="#ppt_w"/>
                                          </p:val>
                                        </p:tav>
                                      </p:tavLst>
                                    </p:anim>
                                    <p:anim calcmode="lin" valueType="num">
                                      <p:cBhvr>
                                        <p:cTn id="91" dur="750" fill="hold"/>
                                        <p:tgtEl>
                                          <p:spTgt spid="64"/>
                                        </p:tgtEl>
                                        <p:attrNameLst>
                                          <p:attrName>ppt_h</p:attrName>
                                        </p:attrNameLst>
                                      </p:cBhvr>
                                      <p:tavLst>
                                        <p:tav tm="0">
                                          <p:val>
                                            <p:fltVal val="0"/>
                                          </p:val>
                                        </p:tav>
                                        <p:tav tm="100000">
                                          <p:val>
                                            <p:strVal val="#ppt_h"/>
                                          </p:val>
                                        </p:tav>
                                      </p:tavLst>
                                    </p:anim>
                                    <p:anim calcmode="lin" valueType="num">
                                      <p:cBhvr>
                                        <p:cTn id="92" dur="750" fill="hold"/>
                                        <p:tgtEl>
                                          <p:spTgt spid="64"/>
                                        </p:tgtEl>
                                        <p:attrNameLst>
                                          <p:attrName>style.rotation</p:attrName>
                                        </p:attrNameLst>
                                      </p:cBhvr>
                                      <p:tavLst>
                                        <p:tav tm="0">
                                          <p:val>
                                            <p:fltVal val="90"/>
                                          </p:val>
                                        </p:tav>
                                        <p:tav tm="100000">
                                          <p:val>
                                            <p:fltVal val="0"/>
                                          </p:val>
                                        </p:tav>
                                      </p:tavLst>
                                    </p:anim>
                                    <p:animEffect transition="in" filter="fade">
                                      <p:cBhvr>
                                        <p:cTn id="93" dur="750"/>
                                        <p:tgtEl>
                                          <p:spTgt spid="64"/>
                                        </p:tgtEl>
                                      </p:cBhvr>
                                    </p:animEffect>
                                  </p:childTnLst>
                                </p:cTn>
                              </p:par>
                            </p:childTnLst>
                          </p:cTn>
                        </p:par>
                        <p:par>
                          <p:cTn id="94" fill="hold">
                            <p:stCondLst>
                              <p:cond delay="750"/>
                            </p:stCondLst>
                            <p:childTnLst>
                              <p:par>
                                <p:cTn id="95" presetID="22" presetClass="entr" presetSubtype="8" fill="hold" grpId="0" nodeType="after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left)">
                                      <p:cBhvr>
                                        <p:cTn id="9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99687" y="92889"/>
            <a:ext cx="4946340" cy="6672220"/>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146026" y="2329130"/>
            <a:ext cx="7045974" cy="2185214"/>
          </a:xfrm>
          <a:prstGeom prst="rect">
            <a:avLst/>
          </a:prstGeom>
          <a:noFill/>
        </p:spPr>
        <p:txBody>
          <a:bodyPr wrap="square">
            <a:spAutoFit/>
            <a:scene3d>
              <a:camera prst="orthographicFront"/>
              <a:lightRig rig="threePt" dir="t"/>
            </a:scene3d>
            <a:sp3d extrusionH="57150">
              <a:bevelT w="38100" h="38100"/>
            </a:sp3d>
          </a:bodyPr>
          <a:lstStyle/>
          <a:p>
            <a:pPr algn="ctr"/>
            <a:r>
              <a:rPr lang="en"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THE CROSSING OF THE JORDAN</a:t>
            </a:r>
          </a:p>
          <a:p>
            <a:pPr algn="ctr"/>
            <a:r>
              <a:rPr lang="en"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(JOSHUA 3)</a:t>
            </a:r>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B5E391-A444-0495-3324-88D026EA3712}"/>
              </a:ext>
            </a:extLst>
          </p:cNvPr>
          <p:cNvSpPr txBox="1"/>
          <p:nvPr/>
        </p:nvSpPr>
        <p:spPr>
          <a:xfrm>
            <a:off x="0" y="0"/>
            <a:ext cx="12191999"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NEED FOR HOLINESS</a:t>
            </a:r>
          </a:p>
        </p:txBody>
      </p:sp>
      <p:sp>
        <p:nvSpPr>
          <p:cNvPr id="5" name="CuadroTexto 4">
            <a:extLst>
              <a:ext uri="{FF2B5EF4-FFF2-40B4-BE49-F238E27FC236}">
                <a16:creationId xmlns:a16="http://schemas.microsoft.com/office/drawing/2014/main" id="{CDB887B5-B6AF-121C-9C2A-3B8B66646878}"/>
              </a:ext>
            </a:extLst>
          </p:cNvPr>
          <p:cNvSpPr txBox="1"/>
          <p:nvPr/>
        </p:nvSpPr>
        <p:spPr>
          <a:xfrm>
            <a:off x="1" y="703402"/>
            <a:ext cx="12191999" cy="338554"/>
          </a:xfrm>
          <a:prstGeom prst="rect">
            <a:avLst/>
          </a:prstGeom>
          <a:noFill/>
        </p:spPr>
        <p:txBody>
          <a:bodyPr wrap="square">
            <a:spAutoFit/>
          </a:bodyPr>
          <a:lstStyle/>
          <a:p>
            <a:pPr algn="ctr"/>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Joshua told the people, ‘Consecrate yourselves, for tomorrow the Lord will do amazing things among you.’ ”</a:t>
            </a:r>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E8D190"/>
                </a:solidFill>
                <a:effectLst>
                  <a:outerShdw blurRad="38100" dist="38100" dir="2700000" algn="tl">
                    <a:srgbClr val="000000">
                      <a:alpha val="43137"/>
                    </a:srgbClr>
                  </a:outerShdw>
                </a:effectLst>
                <a:latin typeface="Comic Sans MS" panose="030F0702030302020204" pitchFamily="66" charset="0"/>
              </a:rPr>
              <a:t>(Joshua 3:5)</a:t>
            </a:r>
          </a:p>
        </p:txBody>
      </p:sp>
      <p:sp>
        <p:nvSpPr>
          <p:cNvPr id="6" name="CuadroTexto 5">
            <a:extLst>
              <a:ext uri="{FF2B5EF4-FFF2-40B4-BE49-F238E27FC236}">
                <a16:creationId xmlns:a16="http://schemas.microsoft.com/office/drawing/2014/main" id="{3C72C639-E722-B310-3CFF-8D92AD4C28E5}"/>
              </a:ext>
            </a:extLst>
          </p:cNvPr>
          <p:cNvSpPr txBox="1"/>
          <p:nvPr/>
        </p:nvSpPr>
        <p:spPr>
          <a:xfrm>
            <a:off x="390525" y="1219200"/>
            <a:ext cx="7296150" cy="1015663"/>
          </a:xfrm>
          <a:prstGeom prst="rect">
            <a:avLst/>
          </a:prstGeom>
          <a:noFill/>
        </p:spPr>
        <p:txBody>
          <a:bodyPr wrap="square" rtlCol="0">
            <a:spAutoFit/>
          </a:bodyPr>
          <a:lstStyle/>
          <a:p>
            <a:pPr>
              <a:spcBef>
                <a:spcPts val="600"/>
              </a:spcBef>
            </a:pPr>
            <a:r>
              <a:rPr lang="en" sz="2000" b="1" dirty="0"/>
              <a:t>For 40 years, the cloud had signaled the time to break camp and set out, and the ark guided Israel to its new destination                              (Num. 9:17; 10:33).</a:t>
            </a:r>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3123088620"/>
              </p:ext>
            </p:extLst>
          </p:nvPr>
        </p:nvGraphicFramePr>
        <p:xfrm>
          <a:off x="7486650" y="1371600"/>
          <a:ext cx="459105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3162300" y="2311063"/>
            <a:ext cx="4324350" cy="1938992"/>
          </a:xfrm>
          <a:prstGeom prst="rect">
            <a:avLst/>
          </a:prstGeom>
          <a:noFill/>
        </p:spPr>
        <p:txBody>
          <a:bodyPr wrap="square">
            <a:spAutoFit/>
          </a:bodyPr>
          <a:lstStyle/>
          <a:p>
            <a:pPr>
              <a:spcBef>
                <a:spcPts val="600"/>
              </a:spcBef>
            </a:pPr>
            <a:r>
              <a:rPr lang="en" sz="2000" b="1" dirty="0"/>
              <a:t>The time had come to move. They broke camp at </a:t>
            </a:r>
            <a:r>
              <a:rPr lang="en" sz="2000" b="1" dirty="0" err="1"/>
              <a:t>Shittim </a:t>
            </a:r>
            <a:r>
              <a:rPr lang="en" sz="2000" b="1" dirty="0"/>
              <a:t>and encamped for three days across the Jordan. Then they received the order to follow the ark into the Promised Land (Josh. 3:1-3).</a:t>
            </a:r>
          </a:p>
        </p:txBody>
      </p:sp>
      <p:pic>
        <p:nvPicPr>
          <p:cNvPr id="9" name="Imagen 8" descr="Imagen que contiene exterior, persona, oveja, grupo&#10;&#10;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8600" y="2311064"/>
            <a:ext cx="2865638" cy="2727662"/>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10;&#10;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28600" y="5229224"/>
            <a:ext cx="2865638" cy="150380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3162300" y="4363015"/>
            <a:ext cx="4324351" cy="2246769"/>
          </a:xfrm>
          <a:prstGeom prst="rect">
            <a:avLst/>
          </a:prstGeom>
          <a:noFill/>
        </p:spPr>
        <p:txBody>
          <a:bodyPr wrap="square">
            <a:spAutoFit/>
          </a:bodyPr>
          <a:lstStyle/>
          <a:p>
            <a:pPr>
              <a:spcBef>
                <a:spcPts val="600"/>
              </a:spcBef>
            </a:pPr>
            <a:r>
              <a:rPr lang="en" sz="2000" b="1" dirty="0"/>
              <a:t>But there was a prerequisite: they had to be sanctified (Josh. 3:5).                         This consecration involved ceremonial purification (washing clothes and body), forsaking sin, and having a receptive attitude toward obeying God's commands.</a:t>
            </a:r>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0"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3B700EE6-F90D-44FA-9DA9-155E3DDF52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47"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3A3C2CE7-D117-4FDD-AA4D-036C9293A5CD}"/>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2"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5177AED7-6976-4950-8E6D-7D308EBE87D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59"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125E4A80-B916-4674-86F6-0CBEA861CF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64"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4D24E318-0B83-45D6-9383-872D859926F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1"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0759605B-5584-4948-935D-6D3B7E321BF5}"/>
                                            </p:graphic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76"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FE0DCAB5-1783-4F64-AF28-E96BEE454A0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900" decel="100000" fill="hold"/>
                                        <p:tgtEl>
                                          <p:spTgt spid="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58591A-4319-1438-A224-AEB1B8D12542}"/>
              </a:ext>
            </a:extLst>
          </p:cNvPr>
          <p:cNvSpPr txBox="1"/>
          <p:nvPr/>
        </p:nvSpPr>
        <p:spPr>
          <a:xfrm>
            <a:off x="209549" y="0"/>
            <a:ext cx="11772901" cy="769441"/>
          </a:xfrm>
          <a:prstGeom prst="rect">
            <a:avLst/>
          </a:prstGeom>
          <a:noFill/>
        </p:spPr>
        <p:txBody>
          <a:bodyPr wrap="square">
            <a:spAutoFit/>
          </a:bodyPr>
          <a:lstStyle/>
          <a:p>
            <a:pPr algn="ctr"/>
            <a:r>
              <a:rPr lang="en" sz="4400" b="1" spc="300" dirty="0">
                <a:ln w="9525" cmpd="sng">
                  <a:solidFill>
                    <a:schemeClr val="accent1"/>
                  </a:solidFill>
                  <a:prstDash val="solid"/>
                </a:ln>
                <a:solidFill>
                  <a:srgbClr val="70AD47">
                    <a:tint val="1000"/>
                  </a:srgbClr>
                </a:solidFill>
                <a:effectLst>
                  <a:glow rad="38100">
                    <a:schemeClr val="accent1">
                      <a:alpha val="40000"/>
                    </a:schemeClr>
                  </a:glow>
                </a:effectLst>
              </a:rPr>
              <a:t>THE WONDERS OF GOD</a:t>
            </a:r>
          </a:p>
        </p:txBody>
      </p:sp>
      <p:sp>
        <p:nvSpPr>
          <p:cNvPr id="5" name="CuadroTexto 4">
            <a:extLst>
              <a:ext uri="{FF2B5EF4-FFF2-40B4-BE49-F238E27FC236}">
                <a16:creationId xmlns:a16="http://schemas.microsoft.com/office/drawing/2014/main" id="{36B1BDF9-F71B-88C0-8CC3-C2DD7588CA4E}"/>
              </a:ext>
            </a:extLst>
          </p:cNvPr>
          <p:cNvSpPr txBox="1"/>
          <p:nvPr/>
        </p:nvSpPr>
        <p:spPr>
          <a:xfrm>
            <a:off x="438149" y="618548"/>
            <a:ext cx="11315700" cy="830997"/>
          </a:xfrm>
          <a:prstGeom prst="rect">
            <a:avLst/>
          </a:prstGeom>
          <a:noFill/>
        </p:spPr>
        <p:txBody>
          <a:bodyPr wrap="square">
            <a:spAutoFit/>
          </a:bodyPr>
          <a:lstStyle/>
          <a:p>
            <a:pPr algn="ct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the water from upstream stopped flowing. It piled up in a heap a great distance away, at a town called Adam in the vicinity of Zarethan, while the water flowing down to the Sea of the Arabah (that is, the Dead Sea) was completely cut off. So the people crossed over opposite Jericho</a:t>
            </a: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(Joshua 3:16)</a:t>
            </a:r>
          </a:p>
        </p:txBody>
      </p:sp>
      <p:sp>
        <p:nvSpPr>
          <p:cNvPr id="6" name="CuadroTexto 5">
            <a:extLst>
              <a:ext uri="{FF2B5EF4-FFF2-40B4-BE49-F238E27FC236}">
                <a16:creationId xmlns:a16="http://schemas.microsoft.com/office/drawing/2014/main" id="{0B32CA84-A8A9-0F80-16A3-84944AD60BB2}"/>
              </a:ext>
            </a:extLst>
          </p:cNvPr>
          <p:cNvSpPr txBox="1"/>
          <p:nvPr/>
        </p:nvSpPr>
        <p:spPr>
          <a:xfrm>
            <a:off x="6438900" y="1576387"/>
            <a:ext cx="5753100" cy="1631216"/>
          </a:xfrm>
          <a:prstGeom prst="rect">
            <a:avLst/>
          </a:prstGeom>
          <a:noFill/>
        </p:spPr>
        <p:txBody>
          <a:bodyPr wrap="square" rtlCol="0">
            <a:spAutoFit/>
          </a:bodyPr>
          <a:lstStyle/>
          <a:p>
            <a:pPr>
              <a:spcBef>
                <a:spcPts val="600"/>
              </a:spcBef>
            </a:pPr>
            <a:r>
              <a:rPr lang="en" sz="2000" b="1" dirty="0"/>
              <a:t>God is “</a:t>
            </a:r>
            <a:r>
              <a:rPr lang="en-US" sz="2000" b="1" dirty="0"/>
              <a:t>Who only does wondrous things</a:t>
            </a:r>
            <a:r>
              <a:rPr lang="en" sz="2000" b="1" dirty="0"/>
              <a:t>”                          (Ps. 72:18). Therefore, we recognize him as the One God (Ps. 86:10); we remember his wonders                            (Ps. 77:11); and we recount his amazing deeds                   (Ps. 96:3).</a:t>
            </a:r>
          </a:p>
        </p:txBody>
      </p:sp>
      <p:pic>
        <p:nvPicPr>
          <p:cNvPr id="4" name="Imagen 3" descr="Imagen que contiene tabla, hecho de madera, viejo, grande&#10;&#10;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0" y="1702607"/>
            <a:ext cx="6024563" cy="3803006"/>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128587" y="5530007"/>
            <a:ext cx="6719887" cy="1323439"/>
          </a:xfrm>
          <a:prstGeom prst="rect">
            <a:avLst/>
          </a:prstGeom>
          <a:noFill/>
        </p:spPr>
        <p:txBody>
          <a:bodyPr wrap="square">
            <a:spAutoFit/>
          </a:bodyPr>
          <a:lstStyle/>
          <a:p>
            <a:pPr>
              <a:spcBef>
                <a:spcPts val="600"/>
              </a:spcBef>
            </a:pPr>
            <a:r>
              <a:rPr lang="en" sz="2000" b="1" dirty="0"/>
              <a:t>The crossing of the Jordan is one of God's wonders, which prophetically points to another of the great wonders that God has promised to perform in us: entry into the heavenly Canaan (Zech. 8:6-8).</a:t>
            </a:r>
          </a:p>
        </p:txBody>
      </p:sp>
      <p:pic>
        <p:nvPicPr>
          <p:cNvPr id="10" name="Imagen 9" descr="Un grupo de personas en medio de varios árboles&#10;&#10;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6943724" y="4895423"/>
            <a:ext cx="5119689" cy="1858442"/>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6438900" y="3207603"/>
            <a:ext cx="5753100" cy="1323439"/>
          </a:xfrm>
          <a:prstGeom prst="rect">
            <a:avLst/>
          </a:prstGeom>
          <a:noFill/>
        </p:spPr>
        <p:txBody>
          <a:bodyPr wrap="square">
            <a:spAutoFit/>
          </a:bodyPr>
          <a:lstStyle/>
          <a:p>
            <a:pPr>
              <a:spcBef>
                <a:spcPts val="600"/>
              </a:spcBef>
            </a:pPr>
            <a:r>
              <a:rPr lang="en" sz="2000" b="1" dirty="0"/>
              <a:t>Nothing is too difficult or too wonderful for Him, who created all things (Jer. 32:17; Luke 1:37).                        So we can trust that He can also work wonders in our lives (Ps. 107:8).</a:t>
            </a:r>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281724" y="1973359"/>
            <a:ext cx="6350805" cy="4795953"/>
          </a:xfrm>
          <a:prstGeom prst="rect">
            <a:avLst/>
          </a:prstGeom>
          <a:effectLst>
            <a:outerShdw blurRad="50800" dist="38100" dir="2700000" algn="tl" rotWithShape="0">
              <a:prstClr val="black">
                <a:alpha val="40000"/>
              </a:prstClr>
            </a:outerShdw>
          </a:effectLst>
        </p:spPr>
      </p:pic>
      <p:pic>
        <p:nvPicPr>
          <p:cNvPr id="7" name="Imagen 6" descr="Dibujo de una persona&#10;&#10;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5438774" y="2336393"/>
            <a:ext cx="6765275" cy="2185214"/>
          </a:xfrm>
          <a:prstGeom prst="rect">
            <a:avLst/>
          </a:prstGeom>
          <a:noFill/>
        </p:spPr>
        <p:txBody>
          <a:bodyPr wrap="square">
            <a:spAutoFit/>
            <a:scene3d>
              <a:camera prst="orthographicFront"/>
              <a:lightRig rig="threePt" dir="t"/>
            </a:scene3d>
            <a:sp3d extrusionH="57150">
              <a:bevelT w="38100" h="38100"/>
            </a:sp3d>
          </a:bodyPr>
          <a:lstStyle/>
          <a:p>
            <a:pPr algn="ctr"/>
            <a:r>
              <a:rPr lang="en"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REMEMBER AND FORGET</a:t>
            </a:r>
          </a:p>
          <a:p>
            <a:pPr algn="ctr"/>
            <a:r>
              <a:rPr lang="e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(JOSHUA 4)</a:t>
            </a: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E44BFA-A5F9-1E96-B1CD-A5E54C88A43C}"/>
              </a:ext>
            </a:extLst>
          </p:cNvPr>
          <p:cNvSpPr txBox="1"/>
          <p:nvPr/>
        </p:nvSpPr>
        <p:spPr>
          <a:xfrm>
            <a:off x="0" y="0"/>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SIGNS FOR REMEMBRANCE</a:t>
            </a:r>
          </a:p>
        </p:txBody>
      </p:sp>
      <p:sp>
        <p:nvSpPr>
          <p:cNvPr id="4" name="CuadroTexto 3">
            <a:extLst>
              <a:ext uri="{FF2B5EF4-FFF2-40B4-BE49-F238E27FC236}">
                <a16:creationId xmlns:a16="http://schemas.microsoft.com/office/drawing/2014/main" id="{845A30FC-2FE4-190D-F756-1049BC89C6E2}"/>
              </a:ext>
            </a:extLst>
          </p:cNvPr>
          <p:cNvSpPr txBox="1"/>
          <p:nvPr/>
        </p:nvSpPr>
        <p:spPr>
          <a:xfrm>
            <a:off x="976311" y="628947"/>
            <a:ext cx="10239375" cy="646331"/>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to serve as a sign among you. In the future, when your children ask you, ‘What do these stones mean?’ tell them</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(Joshua 4:6-7a </a:t>
            </a:r>
            <a:r>
              <a:rPr lang="en" sz="11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NIV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05704F5E-C7F1-E1E5-FC3C-68853C69F0C6}"/>
              </a:ext>
            </a:extLst>
          </p:cNvPr>
          <p:cNvSpPr txBox="1"/>
          <p:nvPr/>
        </p:nvSpPr>
        <p:spPr>
          <a:xfrm>
            <a:off x="152400" y="1341501"/>
            <a:ext cx="6877050" cy="400110"/>
          </a:xfrm>
          <a:prstGeom prst="rect">
            <a:avLst/>
          </a:prstGeom>
          <a:noFill/>
        </p:spPr>
        <p:txBody>
          <a:bodyPr wrap="square" rtlCol="0">
            <a:spAutoFit/>
          </a:bodyPr>
          <a:lstStyle/>
          <a:p>
            <a:pPr>
              <a:spcBef>
                <a:spcPts val="600"/>
              </a:spcBef>
            </a:pPr>
            <a:r>
              <a:rPr lang="en" sz="2000" b="1" dirty="0"/>
              <a:t>In the Bible, a sign can have several meanings:</a:t>
            </a:r>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84212" y="1861033"/>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marL="0" lvl="0" indent="0" algn="l" defTabSz="889000">
                <a:lnSpc>
                  <a:spcPct val="90000"/>
                </a:lnSpc>
                <a:spcBef>
                  <a:spcPct val="0"/>
                </a:spcBef>
                <a:spcAft>
                  <a:spcPct val="35000"/>
                </a:spcAft>
                <a:buNone/>
              </a:pPr>
              <a:r>
                <a:rPr lang="en" b="1" kern="1200" dirty="0"/>
                <a:t>A prodigious act                                   (1 Kings 13:3)</a:t>
              </a:r>
              <a:endParaRPr lang="es-ES" kern="1200" dirty="0"/>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2517614" y="1861641"/>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189053" y="1866859"/>
              <a:ext cx="1694589"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ctr" anchorCtr="0">
              <a:noAutofit/>
            </a:bodyPr>
            <a:lstStyle/>
            <a:p>
              <a:pPr marL="0" lvl="0" indent="0" algn="l" defTabSz="889000">
                <a:lnSpc>
                  <a:spcPct val="90000"/>
                </a:lnSpc>
                <a:spcBef>
                  <a:spcPct val="0"/>
                </a:spcBef>
                <a:spcAft>
                  <a:spcPct val="35000"/>
                </a:spcAft>
                <a:buNone/>
              </a:pPr>
              <a:r>
                <a:rPr lang="en" b="1" kern="1200" dirty="0"/>
                <a:t>A symbol of something </a:t>
              </a:r>
              <a:br>
                <a:rPr lang="es-ES" b="1" kern="1200" dirty="0"/>
              </a:br>
              <a:r>
                <a:rPr lang="en" b="1" kern="1200" dirty="0"/>
                <a:t>(Gen. 9:13)</a:t>
              </a:r>
              <a:endParaRPr lang="es-ES" kern="1200" dirty="0"/>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4" cstate="hq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t="-7000" b="-7000"/>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dirty="0"/>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49727" y="186526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 b="1" kern="1200" dirty="0"/>
                <a:t>A mark of warning                (Ex. 12:13)</a:t>
              </a:r>
              <a:endParaRPr lang="es-ES" kern="1200" dirty="0"/>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6"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7374121" y="1865266"/>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8037569" y="1866859"/>
              <a:ext cx="1679295"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 b="1" kern="1200" dirty="0"/>
                <a:t>A distinctive mark                             (Ezek. 20:20)</a:t>
              </a:r>
              <a:endParaRPr lang="es-ES" kern="1200" dirty="0"/>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9798514" y="1865266"/>
            <a:ext cx="2333175" cy="1365960"/>
            <a:chOff x="9798514" y="1865266"/>
            <a:chExt cx="2333175"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678117"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 b="1" kern="1200" dirty="0"/>
                <a:t>A memorial (Gen. 28:18)</a:t>
              </a:r>
              <a:endParaRPr lang="es-ES" kern="1200" dirty="0"/>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133350" y="3412391"/>
            <a:ext cx="6896100" cy="707886"/>
          </a:xfrm>
          <a:prstGeom prst="rect">
            <a:avLst/>
          </a:prstGeom>
          <a:noFill/>
        </p:spPr>
        <p:txBody>
          <a:bodyPr wrap="square" rtlCol="0">
            <a:spAutoFit/>
          </a:bodyPr>
          <a:lstStyle/>
          <a:p>
            <a:pPr>
              <a:spcBef>
                <a:spcPts val="600"/>
              </a:spcBef>
            </a:pPr>
            <a:r>
              <a:rPr lang="en" sz="2000" b="1" dirty="0"/>
              <a:t>The 12 stones taken from the Jordan that Joshua set up as a sign belong to the latter type: a memorial.</a:t>
            </a:r>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073938" y="3469422"/>
            <a:ext cx="5035474" cy="3209925"/>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152400" y="5120551"/>
            <a:ext cx="6896100" cy="1631216"/>
          </a:xfrm>
          <a:prstGeom prst="rect">
            <a:avLst/>
          </a:prstGeom>
          <a:noFill/>
        </p:spPr>
        <p:txBody>
          <a:bodyPr wrap="square">
            <a:spAutoFit/>
          </a:bodyPr>
          <a:lstStyle/>
          <a:p>
            <a:pPr>
              <a:spcBef>
                <a:spcPts val="600"/>
              </a:spcBef>
            </a:pPr>
            <a:r>
              <a:rPr lang="en" sz="2000" b="1" dirty="0"/>
              <a:t>The new generations had to know what God had done. Their faith had to be based on the wonders of God. It was the responsibility of parents to pass this knowledge on to their children (Deut. 4:9). With this knowledge, each of us must live by our own faith.</a:t>
            </a:r>
          </a:p>
        </p:txBody>
      </p:sp>
      <p:sp>
        <p:nvSpPr>
          <p:cNvPr id="10" name="CuadroTexto 9">
            <a:extLst>
              <a:ext uri="{FF2B5EF4-FFF2-40B4-BE49-F238E27FC236}">
                <a16:creationId xmlns:a16="http://schemas.microsoft.com/office/drawing/2014/main" id="{40F53E23-62AC-9185-B623-A662D735B334}"/>
              </a:ext>
            </a:extLst>
          </p:cNvPr>
          <p:cNvSpPr txBox="1"/>
          <p:nvPr/>
        </p:nvSpPr>
        <p:spPr>
          <a:xfrm>
            <a:off x="152400" y="4120277"/>
            <a:ext cx="6877050" cy="1015663"/>
          </a:xfrm>
          <a:prstGeom prst="rect">
            <a:avLst/>
          </a:prstGeom>
          <a:noFill/>
        </p:spPr>
        <p:txBody>
          <a:bodyPr wrap="square">
            <a:spAutoFit/>
          </a:bodyPr>
          <a:lstStyle/>
          <a:p>
            <a:pPr>
              <a:spcBef>
                <a:spcPts val="600"/>
              </a:spcBef>
            </a:pPr>
            <a:r>
              <a:rPr lang="en" sz="2000" b="1" dirty="0"/>
              <a:t>Beyond the memory itself, what was the objective that God had in mind when asking for these stones to be erected (Josh. 4:6-7)?</a:t>
            </a:r>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fltVal val="0.5"/>
                                          </p:val>
                                        </p:tav>
                                        <p:tav tm="100000">
                                          <p:val>
                                            <p:strVal val="#ppt_x"/>
                                          </p:val>
                                        </p:tav>
                                      </p:tavLst>
                                    </p:anim>
                                    <p:anim calcmode="lin" valueType="num">
                                      <p:cBhvr>
                                        <p:cTn id="3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fltVal val="0.5"/>
                                          </p:val>
                                        </p:tav>
                                        <p:tav tm="100000">
                                          <p:val>
                                            <p:strVal val="#ppt_x"/>
                                          </p:val>
                                        </p:tav>
                                      </p:tavLst>
                                    </p:anim>
                                    <p:anim calcmode="lin" valueType="num">
                                      <p:cBhvr>
                                        <p:cTn id="4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pic>
        <p:nvPicPr>
          <p:cNvPr id="6" name="Imagen 5" descr="Un par de personas de pie en la calle&#10;&#10;El contenido generado por IA puede ser incorrecto.">
            <a:extLst>
              <a:ext uri="{FF2B5EF4-FFF2-40B4-BE49-F238E27FC236}">
                <a16:creationId xmlns:a16="http://schemas.microsoft.com/office/drawing/2014/main" id="{47B217E0-07F3-531A-C108-BFC5CC3EA2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429875" y="4472208"/>
            <a:ext cx="1585560" cy="2060423"/>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C000A15-7C5F-B7D0-5E47-0A0F98F62E82}"/>
              </a:ext>
            </a:extLst>
          </p:cNvPr>
          <p:cNvSpPr txBox="1"/>
          <p:nvPr/>
        </p:nvSpPr>
        <p:spPr>
          <a:xfrm>
            <a:off x="0" y="-47625"/>
            <a:ext cx="12191999" cy="769441"/>
          </a:xfrm>
          <a:prstGeom prst="rect">
            <a:avLst/>
          </a:prstGeom>
          <a:noFill/>
        </p:spPr>
        <p:txBody>
          <a:bodyPr wrap="square">
            <a:spAutoFit/>
          </a:bodyPr>
          <a:lstStyle/>
          <a:p>
            <a:pPr algn="ctr"/>
            <a:r>
              <a:rPr lang="en"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rPr>
              <a:t>THE DANGERS OF FORGETTING</a:t>
            </a:r>
          </a:p>
        </p:txBody>
      </p:sp>
      <p:sp>
        <p:nvSpPr>
          <p:cNvPr id="4" name="CuadroTexto 3">
            <a:extLst>
              <a:ext uri="{FF2B5EF4-FFF2-40B4-BE49-F238E27FC236}">
                <a16:creationId xmlns:a16="http://schemas.microsoft.com/office/drawing/2014/main" id="{F57D169C-540D-8A13-509E-F433C4CF0EAA}"/>
              </a:ext>
            </a:extLst>
          </p:cNvPr>
          <p:cNvSpPr txBox="1"/>
          <p:nvPr/>
        </p:nvSpPr>
        <p:spPr>
          <a:xfrm>
            <a:off x="485774" y="562272"/>
            <a:ext cx="11220449" cy="646331"/>
          </a:xfrm>
          <a:prstGeom prst="rect">
            <a:avLst/>
          </a:prstGeom>
          <a:noFill/>
        </p:spPr>
        <p:txBody>
          <a:bodyPr wrap="square">
            <a:spAutoFit/>
          </a:bodyPr>
          <a:lstStyle/>
          <a:p>
            <a:pPr algn="ctr"/>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The Israelites did evil in the eyes of the Lord; they forgot the Lord their God and served the Baals and the Asherahs</a:t>
            </a:r>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ED0"/>
                </a:solidFill>
                <a:effectLst>
                  <a:outerShdw blurRad="38100" dist="38100" dir="2700000" algn="tl">
                    <a:srgbClr val="000000">
                      <a:alpha val="43137"/>
                    </a:srgbClr>
                  </a:outerShdw>
                </a:effectLst>
                <a:latin typeface="Comic Sans MS" panose="030F0702030302020204" pitchFamily="66" charset="0"/>
              </a:rPr>
              <a:t>(Judges 3:7)</a:t>
            </a:r>
          </a:p>
        </p:txBody>
      </p:sp>
      <p:sp>
        <p:nvSpPr>
          <p:cNvPr id="5" name="CuadroTexto 4">
            <a:extLst>
              <a:ext uri="{FF2B5EF4-FFF2-40B4-BE49-F238E27FC236}">
                <a16:creationId xmlns:a16="http://schemas.microsoft.com/office/drawing/2014/main" id="{29EBFAA3-4A3B-D9BE-B5E6-65BEC062B815}"/>
              </a:ext>
            </a:extLst>
          </p:cNvPr>
          <p:cNvSpPr txBox="1"/>
          <p:nvPr/>
        </p:nvSpPr>
        <p:spPr>
          <a:xfrm>
            <a:off x="257175" y="1381125"/>
            <a:ext cx="11934824" cy="400110"/>
          </a:xfrm>
          <a:prstGeom prst="rect">
            <a:avLst/>
          </a:prstGeom>
          <a:noFill/>
        </p:spPr>
        <p:txBody>
          <a:bodyPr wrap="square" rtlCol="0">
            <a:spAutoFit/>
          </a:bodyPr>
          <a:lstStyle/>
          <a:p>
            <a:pPr>
              <a:spcBef>
                <a:spcPts val="600"/>
              </a:spcBef>
            </a:pPr>
            <a:r>
              <a:rPr lang="en" sz="2000" b="1" dirty="0"/>
              <a:t>In setting up the 12 memorial stones at Gilgal, Joshua emphasized two points (Josh. 4:23):</a:t>
            </a:r>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3501871475"/>
              </p:ext>
            </p:extLst>
          </p:nvPr>
        </p:nvGraphicFramePr>
        <p:xfrm>
          <a:off x="257175" y="1798960"/>
          <a:ext cx="11758260" cy="2419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576513" y="4226510"/>
            <a:ext cx="6119811" cy="1323439"/>
          </a:xfrm>
          <a:prstGeom prst="rect">
            <a:avLst/>
          </a:prstGeom>
          <a:noFill/>
        </p:spPr>
        <p:txBody>
          <a:bodyPr wrap="square" rtlCol="0">
            <a:spAutoFit/>
          </a:bodyPr>
          <a:lstStyle/>
          <a:p>
            <a:pPr>
              <a:spcBef>
                <a:spcPts val="600"/>
              </a:spcBef>
            </a:pPr>
            <a:r>
              <a:rPr lang="en" sz="2000" b="1" dirty="0"/>
              <a:t>The new generation was in danger of making the same mistake as their parents: forgetting God's mighty deeds. Unfortunately, they forgot, and they paid the consequences (Judg. 3:7-8).</a:t>
            </a:r>
          </a:p>
        </p:txBody>
      </p:sp>
      <p:pic>
        <p:nvPicPr>
          <p:cNvPr id="8" name="Imagen 7" descr="Un grupo de hombres posando para una foto&#10;&#10;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2576513" y="5502419"/>
            <a:ext cx="7591424" cy="1323439"/>
          </a:xfrm>
          <a:prstGeom prst="rect">
            <a:avLst/>
          </a:prstGeom>
          <a:noFill/>
        </p:spPr>
        <p:txBody>
          <a:bodyPr wrap="square">
            <a:spAutoFit/>
          </a:bodyPr>
          <a:lstStyle/>
          <a:p>
            <a:pPr>
              <a:spcBef>
                <a:spcPts val="600"/>
              </a:spcBef>
            </a:pPr>
            <a:r>
              <a:rPr lang="en" sz="2000" b="1" dirty="0"/>
              <a:t>How important it is, then, that we keep fresh in our minds how God has cared for our ancestors, and the moments when we have seen with our own eyes the mighty hand of God!</a:t>
            </a:r>
          </a:p>
        </p:txBody>
      </p:sp>
      <p:pic>
        <p:nvPicPr>
          <p:cNvPr id="13" name="Imagen 12" descr="Grupo de personas caminando en un parque&#10;&#10;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67761" y="4305300"/>
            <a:ext cx="1481136" cy="1201673"/>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29" dur="1000"/>
                                        <p:tgtEl>
                                          <p:spTgt spid="2">
                                            <p:graphicEl>
                                              <a:dgm id="{1DBC163E-CA53-47E2-A4F1-8FD0C1739CD9}"/>
                                            </p:graphicEl>
                                          </p:spTgt>
                                        </p:tgtEl>
                                      </p:cBhvr>
                                    </p:animEffect>
                                    <p:anim calcmode="lin" valueType="num">
                                      <p:cBhvr>
                                        <p:cTn id="30"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34" dur="1000"/>
                                        <p:tgtEl>
                                          <p:spTgt spid="2">
                                            <p:graphicEl>
                                              <a:dgm id="{9900CE34-8A0F-463C-ADF3-D4EF6BF119DC}"/>
                                            </p:graphicEl>
                                          </p:spTgt>
                                        </p:tgtEl>
                                      </p:cBhvr>
                                    </p:animEffect>
                                    <p:anim calcmode="lin" valueType="num">
                                      <p:cBhvr>
                                        <p:cTn id="35"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1" dur="1000"/>
                                        <p:tgtEl>
                                          <p:spTgt spid="2">
                                            <p:graphicEl>
                                              <a:dgm id="{E24F0F28-3AFA-4E7A-8FCD-D0AD630BB311}"/>
                                            </p:graphicEl>
                                          </p:spTgt>
                                        </p:tgtEl>
                                      </p:cBhvr>
                                    </p:animEffect>
                                    <p:anim calcmode="lin" valueType="num">
                                      <p:cBhvr>
                                        <p:cTn id="42"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46" dur="1000"/>
                                        <p:tgtEl>
                                          <p:spTgt spid="2">
                                            <p:graphicEl>
                                              <a:dgm id="{FEA02886-E86B-444D-B54B-A2D1D4A0311F}"/>
                                            </p:graphicEl>
                                          </p:spTgt>
                                        </p:tgtEl>
                                      </p:cBhvr>
                                    </p:animEffect>
                                    <p:anim calcmode="lin" valueType="num">
                                      <p:cBhvr>
                                        <p:cTn id="47"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750"/>
                                        <p:tgtEl>
                                          <p:spTgt spid="13"/>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900" decel="100000" fill="hold"/>
                                        <p:tgtEl>
                                          <p:spTgt spid="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900" decel="100000" fill="hold"/>
                                        <p:tgtEl>
                                          <p:spTgt spid="6"/>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900" decel="100000" fill="hold"/>
                                        <p:tgtEl>
                                          <p:spTgt spid="11"/>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758</TotalTime>
  <Words>1310</Words>
  <Application>Microsoft Office PowerPoint</Application>
  <PresentationFormat>Panorámica</PresentationFormat>
  <Paragraphs>64</Paragraphs>
  <Slides>12</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Constantia</vt:lpstr>
      <vt:lpstr>Comic Sans MS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2025-09-23T16:48:06Z</dcterms:created>
  <dcterms:modified xsi:type="dcterms:W3CDTF">2025-10-02T06:26:16Z</dcterms:modified>
</cp:coreProperties>
</file>