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324A"/>
    <a:srgbClr val="F4D5DA"/>
    <a:srgbClr val="14A1B4"/>
    <a:srgbClr val="118B9D"/>
    <a:srgbClr val="C83451"/>
    <a:srgbClr val="FBCD09"/>
    <a:srgbClr val="0004FE"/>
    <a:srgbClr val="FFCC0A"/>
    <a:srgbClr val="FF630A"/>
    <a:srgbClr val="9F4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en" sz="2400" b="1" dirty="0">
              <a:solidFill>
                <a:srgbClr val="A1730B"/>
              </a:solidFill>
            </a:rPr>
            <a:t>A matter of iniquity</a:t>
          </a:r>
          <a:endParaRPr lang="es-ES"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en" sz="2400" b="1" dirty="0">
              <a:solidFill>
                <a:srgbClr val="207D0D"/>
              </a:solidFill>
            </a:rPr>
            <a:t>A matter of justice</a:t>
          </a:r>
          <a:endParaRPr lang="es-ES"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en" sz="2400" b="1" dirty="0">
              <a:solidFill>
                <a:srgbClr val="0F6F68"/>
              </a:solidFill>
            </a:rPr>
            <a:t>The biblical concept of war</a:t>
          </a:r>
          <a:endParaRPr lang="es-ES"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en" sz="2400" b="1" dirty="0">
              <a:solidFill>
                <a:srgbClr val="232098"/>
              </a:solidFill>
            </a:rPr>
            <a:t>Destroyed by their own choice</a:t>
          </a:r>
          <a:endParaRPr lang="es-ES"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en" sz="2400" b="1" dirty="0">
              <a:solidFill>
                <a:srgbClr val="842076"/>
              </a:solidFill>
            </a:rPr>
            <a:t>Seek peace</a:t>
          </a:r>
          <a:endParaRPr lang="es-ES"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en" sz="1800" b="1" dirty="0">
              <a:effectLst>
                <a:outerShdw blurRad="38100" dist="38100" dir="2700000" algn="tl">
                  <a:srgbClr val="000000">
                    <a:alpha val="43137"/>
                  </a:srgbClr>
                </a:outerShdw>
              </a:effectLst>
            </a:rPr>
            <a:t>A professional army was not allowed</a:t>
          </a:r>
          <a:endParaRPr lang="es-ES" sz="18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en" sz="1800" b="1" dirty="0">
              <a:effectLst>
                <a:outerShdw blurRad="38100" dist="38100" dir="2700000" algn="tl">
                  <a:srgbClr val="000000">
                    <a:alpha val="43137"/>
                  </a:srgbClr>
                </a:outerShdw>
              </a:effectLst>
            </a:rPr>
            <a:t>The soldiers were not paid and sometimes could not even take loot</a:t>
          </a:r>
          <a:endParaRPr lang="es-ES" sz="18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en" sz="1800" b="1" dirty="0">
              <a:effectLst>
                <a:outerShdw blurRad="38100" dist="38100" dir="2700000" algn="tl">
                  <a:srgbClr val="000000">
                    <a:alpha val="43137"/>
                  </a:srgbClr>
                </a:outerShdw>
              </a:effectLst>
            </a:rPr>
            <a:t>Warfare was only permitted for the conquest or defense of the Promised Land at that particular historical moment</a:t>
          </a:r>
          <a:endParaRPr lang="es-ES" sz="1800" dirty="0">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en" sz="1800" b="1" dirty="0">
              <a:effectLst>
                <a:outerShdw blurRad="38100" dist="38100" dir="2700000" algn="tl">
                  <a:srgbClr val="000000">
                    <a:alpha val="43137"/>
                  </a:srgbClr>
                </a:outerShdw>
              </a:effectLst>
            </a:rPr>
            <a:t>They were led by prophets inspired by God (such as Moses or Joshua)</a:t>
          </a:r>
          <a:endParaRPr lang="es-ES" sz="18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en" sz="1800" b="1" dirty="0">
              <a:effectLst>
                <a:outerShdw blurRad="38100" dist="38100" dir="2700000" algn="tl">
                  <a:srgbClr val="000000">
                    <a:alpha val="43137"/>
                  </a:srgbClr>
                </a:outerShdw>
              </a:effectLst>
            </a:rPr>
            <a:t>Spiritual preparation was required before the battle</a:t>
          </a:r>
          <a:endParaRPr lang="es-ES" sz="18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en" sz="1800" b="1" dirty="0">
              <a:effectLst>
                <a:outerShdw blurRad="38100" dist="38100" dir="2700000" algn="tl">
                  <a:srgbClr val="000000">
                    <a:alpha val="43137"/>
                  </a:srgbClr>
                </a:outerShdw>
              </a:effectLst>
            </a:rPr>
            <a:t>Any Israelite who did not comply with the rules of war was treated as an enemy</a:t>
          </a:r>
          <a:endParaRPr lang="es-ES" sz="18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en" sz="1800" b="1" dirty="0">
              <a:effectLst>
                <a:outerShdw blurRad="38100" dist="38100" dir="2700000" algn="tl">
                  <a:srgbClr val="000000">
                    <a:alpha val="43137"/>
                  </a:srgbClr>
                </a:outerShdw>
              </a:effectLst>
            </a:rPr>
            <a:t>On many occasions, God intervened directly in the battle</a:t>
          </a:r>
          <a:endParaRPr lang="es-ES" sz="18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en" sz="2000" b="1">
              <a:effectLst>
                <a:outerShdw blurRad="38100" dist="38100" dir="2700000" algn="tl">
                  <a:srgbClr val="000000">
                    <a:alpha val="43137"/>
                  </a:srgbClr>
                </a:outerShdw>
              </a:effectLst>
            </a:rPr>
            <a:t>Those destined for destruction who obeyed God could live (e.g., Rahab)</a:t>
          </a:r>
          <a:endParaRPr lang="es-ES" sz="200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en" sz="2000" b="1">
              <a:effectLst>
                <a:outerShdw blurRad="38100" dist="38100" dir="2700000" algn="tl">
                  <a:srgbClr val="000000">
                    <a:alpha val="43137"/>
                  </a:srgbClr>
                </a:outerShdw>
              </a:effectLst>
            </a:rPr>
            <a:t>Israelites who disobeyed God were to be put to death (e.g., Achan).</a:t>
          </a:r>
          <a:endParaRPr lang="es-ES" sz="200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A1730B"/>
              </a:solidFill>
            </a:rPr>
            <a:t>A matter of iniquity</a:t>
          </a:r>
          <a:endParaRPr lang="es-ES"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07D0D"/>
              </a:solidFill>
            </a:rPr>
            <a:t>A matter of justice</a:t>
          </a:r>
          <a:endParaRPr lang="es-ES"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0F6F68"/>
              </a:solidFill>
            </a:rPr>
            <a:t>The biblical concept of war</a:t>
          </a:r>
          <a:endParaRPr lang="es-ES"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232098"/>
              </a:solidFill>
            </a:rPr>
            <a:t>Destroyed by their own choice</a:t>
          </a:r>
          <a:endParaRPr lang="es-ES"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en" sz="2400" b="1" kern="1200" dirty="0">
              <a:solidFill>
                <a:srgbClr val="842076"/>
              </a:solidFill>
            </a:rPr>
            <a:t>Seek peace</a:t>
          </a:r>
          <a:endParaRPr lang="es-ES"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 professional army was not allowed</a:t>
          </a:r>
          <a:endParaRPr lang="es-ES" sz="18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 soldiers were not paid and sometimes could not even take loot</a:t>
          </a:r>
          <a:endParaRPr lang="es-ES" sz="1800" kern="1200" dirty="0">
            <a:effectLst>
              <a:outerShdw blurRad="38100" dist="38100" dir="2700000" algn="tl">
                <a:srgbClr val="000000">
                  <a:alpha val="43137"/>
                </a:srgbClr>
              </a:outerShdw>
            </a:effectLst>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Warfare was only permitted for the conquest or defense of the Promised Land at that particular historical moment</a:t>
          </a:r>
          <a:endParaRPr lang="es-ES" sz="1800" kern="1200" dirty="0">
            <a:effectLst>
              <a:outerShdw blurRad="38100" dist="38100" dir="2700000" algn="tl">
                <a:srgbClr val="000000">
                  <a:alpha val="43137"/>
                </a:srgbClr>
              </a:outerShdw>
            </a:effectLst>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They were led by prophets inspired by God (such as Moses or Joshua)</a:t>
          </a:r>
          <a:endParaRPr lang="es-ES" sz="1800" kern="1200" dirty="0">
            <a:effectLst>
              <a:outerShdw blurRad="38100" dist="38100" dir="2700000" algn="tl">
                <a:srgbClr val="000000">
                  <a:alpha val="43137"/>
                </a:srgbClr>
              </a:outerShdw>
            </a:effectLst>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Spiritual preparation was required before the battle</a:t>
          </a:r>
          <a:endParaRPr lang="es-ES" sz="1800" kern="1200" dirty="0">
            <a:effectLst>
              <a:outerShdw blurRad="38100" dist="38100" dir="2700000" algn="tl">
                <a:srgbClr val="000000">
                  <a:alpha val="43137"/>
                </a:srgbClr>
              </a:outerShdw>
            </a:effectLst>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Any Israelite who did not comply with the rules of war was treated as an enemy</a:t>
          </a:r>
          <a:endParaRPr lang="es-ES" sz="1800" kern="1200" dirty="0">
            <a:effectLst>
              <a:outerShdw blurRad="38100" dist="38100" dir="2700000" algn="tl">
                <a:srgbClr val="000000">
                  <a:alpha val="43137"/>
                </a:srgbClr>
              </a:outerShdw>
            </a:effectLst>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On many occasions, God intervened directly in the battle</a:t>
          </a:r>
          <a:endParaRPr lang="es-ES" sz="1800" kern="1200" dirty="0">
            <a:effectLst>
              <a:outerShdw blurRad="38100" dist="38100" dir="2700000" algn="tl">
                <a:srgbClr val="000000">
                  <a:alpha val="43137"/>
                </a:srgbClr>
              </a:outerShdw>
            </a:effectLst>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359738" y="2025"/>
          <a:ext cx="2526090" cy="151565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Those destined for destruction who obeyed God could live (e.g., Rahab)</a:t>
          </a:r>
          <a:endParaRPr lang="es-ES" sz="2000" kern="1200">
            <a:effectLst>
              <a:outerShdw blurRad="38100" dist="38100" dir="2700000" algn="tl">
                <a:srgbClr val="000000">
                  <a:alpha val="43137"/>
                </a:srgbClr>
              </a:outerShdw>
            </a:effectLst>
          </a:endParaRPr>
        </a:p>
      </dsp:txBody>
      <dsp:txXfrm>
        <a:off x="359738" y="2025"/>
        <a:ext cx="2526090" cy="1515654"/>
      </dsp:txXfrm>
    </dsp:sp>
    <dsp:sp modelId="{3128F560-8630-45CC-81ED-844341F038CC}">
      <dsp:nvSpPr>
        <dsp:cNvPr id="0" name=""/>
        <dsp:cNvSpPr/>
      </dsp:nvSpPr>
      <dsp:spPr>
        <a:xfrm>
          <a:off x="359738" y="1770289"/>
          <a:ext cx="2526090" cy="1515654"/>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Israelites who disobeyed God were to be put to death (e.g., Achan).</a:t>
          </a:r>
          <a:endParaRPr lang="es-ES" sz="2000" kern="1200">
            <a:effectLst>
              <a:outerShdw blurRad="38100" dist="38100" dir="2700000" algn="tl">
                <a:srgbClr val="000000">
                  <a:alpha val="43137"/>
                </a:srgbClr>
              </a:outerShdw>
            </a:effectLst>
          </a:endParaRPr>
        </a:p>
      </dsp:txBody>
      <dsp:txXfrm>
        <a:off x="359738" y="1770289"/>
        <a:ext cx="2526090" cy="1515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13/10/2025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13/10/2025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13/10/2025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1754326"/>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en" sz="54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rPr>
              <a:t>GOD FIGHTS FOR YOU</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781175" cy="830997"/>
          </a:xfrm>
          <a:prstGeom prst="rect">
            <a:avLst/>
          </a:prstGeom>
          <a:noFill/>
        </p:spPr>
        <p:txBody>
          <a:bodyPr wrap="square" rtlCol="0">
            <a:spAutoFit/>
          </a:bodyPr>
          <a:lstStyle/>
          <a:p>
            <a:r>
              <a:rPr lang="en" sz="1600" b="1" dirty="0">
                <a:solidFill>
                  <a:srgbClr val="7B4F3D"/>
                </a:solidFill>
              </a:rPr>
              <a:t>Lesson 5 for November 1, 2025</a:t>
            </a: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5981701" cy="2862322"/>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And Joshua captured all these kings and their land at one time, because the Lord God of Israel fought for Israel</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228944"/>
            <a:ext cx="3152776"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Joshua 10:42, </a:t>
            </a:r>
            <a:r>
              <a:rPr kumimoji="0" lang="es-ES" sz="1800" b="1" i="0" u="none" strike="noStrike" kern="1200" cap="none" spc="0" normalizeH="0" baseline="0" noProof="0" dirty="0" err="1">
                <a:ln w="12700" cmpd="sng">
                  <a:noFill/>
                  <a:prstDash val="solid"/>
                </a:ln>
                <a:solidFill>
                  <a:srgbClr val="613E51"/>
                </a:solidFill>
                <a:effectLst/>
                <a:uLnTx/>
                <a:uFillTx/>
                <a:latin typeface="Comic Sans MS" panose="030F0702030302020204" pitchFamily="66" charset="0"/>
                <a:ea typeface="+mn-ea"/>
                <a:cs typeface="+mn-cs"/>
              </a:rPr>
              <a:t>ESV</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780155658"/>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409575" y="256475"/>
            <a:ext cx="6800850" cy="707886"/>
          </a:xfrm>
          <a:prstGeom prst="rect">
            <a:avLst/>
          </a:prstGeom>
          <a:noFill/>
        </p:spPr>
        <p:txBody>
          <a:bodyPr wrap="square" rtlCol="0">
            <a:spAutoFit/>
          </a:bodyPr>
          <a:lstStyle/>
          <a:p>
            <a:pPr>
              <a:spcBef>
                <a:spcPts val="600"/>
              </a:spcBef>
            </a:pPr>
            <a:r>
              <a:rPr lang="en" sz="2000" b="1" dirty="0"/>
              <a:t>Understanding the war that led Israel to take possession of the land of Canaan is not an easy matter.</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409575" y="2349356"/>
            <a:ext cx="6800850" cy="1323439"/>
          </a:xfrm>
          <a:prstGeom prst="rect">
            <a:avLst/>
          </a:prstGeom>
          <a:noFill/>
        </p:spPr>
        <p:txBody>
          <a:bodyPr wrap="square">
            <a:spAutoFit/>
          </a:bodyPr>
          <a:lstStyle/>
          <a:p>
            <a:pPr>
              <a:spcBef>
                <a:spcPts val="600"/>
              </a:spcBef>
            </a:pPr>
            <a:r>
              <a:rPr lang="en" sz="2000" b="1" dirty="0"/>
              <a:t>To understand this problem, we must delve into the biblical concept of war and the moral values at stake at that critical moment in history.</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409575" y="1656858"/>
            <a:ext cx="6800850" cy="707886"/>
          </a:xfrm>
          <a:prstGeom prst="rect">
            <a:avLst/>
          </a:prstGeom>
          <a:noFill/>
        </p:spPr>
        <p:txBody>
          <a:bodyPr wrap="square">
            <a:spAutoFit/>
          </a:bodyPr>
          <a:lstStyle/>
          <a:p>
            <a:pPr>
              <a:spcBef>
                <a:spcPts val="600"/>
              </a:spcBef>
            </a:pPr>
            <a:r>
              <a:rPr lang="en" sz="2000" b="1" dirty="0"/>
              <a:t>So why did so many people die? Can that war be considered "holy"?</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409575" y="964361"/>
            <a:ext cx="6800850" cy="707886"/>
          </a:xfrm>
          <a:prstGeom prst="rect">
            <a:avLst/>
          </a:prstGeom>
          <a:noFill/>
        </p:spPr>
        <p:txBody>
          <a:bodyPr wrap="square">
            <a:spAutoFit/>
          </a:bodyPr>
          <a:lstStyle/>
          <a:p>
            <a:pPr>
              <a:spcBef>
                <a:spcPts val="600"/>
              </a:spcBef>
            </a:pPr>
            <a:r>
              <a:rPr lang="en" sz="2000" b="1" dirty="0"/>
              <a:t>Just as God never intended for sin to exist, neither did He intend for war to exist.</a:t>
            </a: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A MATTER OF INIQUITY</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638299" y="607516"/>
            <a:ext cx="89154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en-US" b="1" dirty="0">
                <a:solidFill>
                  <a:srgbClr val="1B91A1"/>
                </a:solidFill>
                <a:latin typeface="Comic Sans MS" panose="030F0702030302020204" pitchFamily="66" charset="0"/>
              </a:rPr>
              <a:t>In the fourth generation your descendants will come back here, for the sin of the Amorites has not yet reached its full measure.</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(Genesis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1015663"/>
          </a:xfrm>
          <a:prstGeom prst="rect">
            <a:avLst/>
          </a:prstGeom>
          <a:noFill/>
        </p:spPr>
        <p:txBody>
          <a:bodyPr wrap="square" rtlCol="0">
            <a:spAutoFit/>
          </a:bodyPr>
          <a:lstStyle/>
          <a:p>
            <a:pPr>
              <a:spcBef>
                <a:spcPts val="600"/>
              </a:spcBef>
            </a:pPr>
            <a:r>
              <a:rPr lang="en" sz="2000" b="1" dirty="0"/>
              <a:t>Archaeology has revealed that Canaan's religion was exactly what the Bible says: sorcery, divination, communication with the dead, spiritism... and child sacrifice! (Deut.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03061" y="3910574"/>
            <a:ext cx="5791200" cy="2710282"/>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9" y="3649801"/>
            <a:ext cx="3402711" cy="3170099"/>
          </a:xfrm>
          <a:prstGeom prst="rect">
            <a:avLst/>
          </a:prstGeom>
          <a:noFill/>
        </p:spPr>
        <p:txBody>
          <a:bodyPr wrap="square">
            <a:spAutoFit/>
          </a:bodyPr>
          <a:lstStyle/>
          <a:p>
            <a:pPr>
              <a:spcBef>
                <a:spcPts val="600"/>
              </a:spcBef>
            </a:pPr>
            <a:r>
              <a:rPr lang="en" sz="2000" b="1" dirty="0"/>
              <a:t>Finally, these aberrant rites, which lowered people's morality and fostered all kinds of vices, had to be put to an end. The extermination of the Canaanites would prevent—at least for a time—the moral degradation of humanity.</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8" y="2975967"/>
            <a:ext cx="9315452" cy="707886"/>
          </a:xfrm>
          <a:prstGeom prst="rect">
            <a:avLst/>
          </a:prstGeom>
          <a:noFill/>
        </p:spPr>
        <p:txBody>
          <a:bodyPr wrap="square">
            <a:spAutoFit/>
          </a:bodyPr>
          <a:lstStyle/>
          <a:p>
            <a:pPr>
              <a:spcBef>
                <a:spcPts val="600"/>
              </a:spcBef>
            </a:pPr>
            <a:r>
              <a:rPr lang="en" sz="2000" b="1" dirty="0"/>
              <a:t>Although these practices were already common in Abraham's time, God gave them more than 400 years to rectify their behavior.</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707886"/>
          </a:xfrm>
          <a:prstGeom prst="rect">
            <a:avLst/>
          </a:prstGeom>
          <a:noFill/>
        </p:spPr>
        <p:txBody>
          <a:bodyPr wrap="square">
            <a:spAutoFit/>
          </a:bodyPr>
          <a:lstStyle/>
          <a:p>
            <a:pPr>
              <a:spcBef>
                <a:spcPts val="600"/>
              </a:spcBef>
            </a:pPr>
            <a:r>
              <a:rPr lang="en" sz="2000" b="1" dirty="0"/>
              <a:t>To this must be added the rite of “sacred prostitution” – which had very little to do with sacredness – practiced by both priests and priestesses.</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en" sz="4400" b="1" dirty="0">
                <a:ln/>
                <a:solidFill>
                  <a:srgbClr val="118B9D"/>
                </a:solidFill>
                <a:effectLst>
                  <a:outerShdw blurRad="38100" dist="38100" dir="2700000" algn="tl">
                    <a:srgbClr val="000000">
                      <a:alpha val="43137"/>
                    </a:srgbClr>
                  </a:outerShdw>
                </a:effectLst>
              </a:rPr>
              <a:t>A MATTER OF JUSTICE</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346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en-US" b="1" dirty="0">
                <a:solidFill>
                  <a:schemeClr val="accent2">
                    <a:lumMod val="50000"/>
                  </a:schemeClr>
                </a:solidFill>
                <a:latin typeface="Comic Sans MS" panose="030F0702030302020204" pitchFamily="66" charset="0"/>
              </a:rPr>
              <a:t>God is a righteous judge, a God who displays his wrath every day. If he does not relent, he will sharpen his sword; he will bend and string his bow</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(Psalm 7:11-12 </a:t>
            </a:r>
            <a:r>
              <a:rPr lang="en" sz="1100" b="1" dirty="0">
                <a:solidFill>
                  <a:schemeClr val="accent2">
                    <a:lumMod val="50000"/>
                  </a:schemeClr>
                </a:solidFill>
                <a:latin typeface="Comic Sans MS" panose="030F0702030302020204" pitchFamily="66" charset="0"/>
              </a:rPr>
              <a:t>NIV</a:t>
            </a:r>
            <a:r>
              <a:rPr lang="en" sz="1400" b="1" dirty="0">
                <a:solidFill>
                  <a:schemeClr val="accent2">
                    <a:lumMod val="50000"/>
                  </a:schemeClr>
                </a:solidFill>
                <a:latin typeface="Comic Sans MS" panose="030F0702030302020204" pitchFamily="66" charset="0"/>
              </a:rPr>
              <a:t>)</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5" y="1460256"/>
            <a:ext cx="7873170" cy="1015663"/>
          </a:xfrm>
          <a:prstGeom prst="rect">
            <a:avLst/>
          </a:prstGeom>
          <a:noFill/>
        </p:spPr>
        <p:txBody>
          <a:bodyPr wrap="square" rtlCol="0">
            <a:spAutoFit/>
          </a:bodyPr>
          <a:lstStyle/>
          <a:p>
            <a:pPr>
              <a:spcBef>
                <a:spcPts val="600"/>
              </a:spcBef>
            </a:pPr>
            <a:r>
              <a:rPr lang="en" sz="2000" b="1" dirty="0"/>
              <a:t>Love and justice are the foundation of God's character. This makes Him a just and impartial judge, who postpones punishment so that the sinner may be converted, but who will not tolerate evil forever.</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129971" cy="1938992"/>
          </a:xfrm>
          <a:prstGeom prst="rect">
            <a:avLst/>
          </a:prstGeom>
          <a:noFill/>
        </p:spPr>
        <p:txBody>
          <a:bodyPr wrap="square">
            <a:spAutoFit/>
          </a:bodyPr>
          <a:lstStyle/>
          <a:p>
            <a:pPr>
              <a:spcBef>
                <a:spcPts val="600"/>
              </a:spcBef>
            </a:pPr>
            <a:r>
              <a:rPr lang="en" sz="2000" b="1" dirty="0"/>
              <a:t>God's desire was to establish a just government in that territory, which would be an example to all nations, motivating them to elevate their moral concepts, and thus achieve a state of peace and justice worldwide (Dt.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475919"/>
            <a:ext cx="7771643" cy="1015663"/>
          </a:xfrm>
          <a:prstGeom prst="rect">
            <a:avLst/>
          </a:prstGeom>
          <a:noFill/>
        </p:spPr>
        <p:txBody>
          <a:bodyPr wrap="square">
            <a:spAutoFit/>
          </a:bodyPr>
          <a:lstStyle/>
          <a:p>
            <a:pPr>
              <a:spcBef>
                <a:spcPts val="600"/>
              </a:spcBef>
            </a:pPr>
            <a:r>
              <a:rPr lang="en" sz="2000" b="1" dirty="0"/>
              <a:t>The war to conquer Canaan was not waged for imperialist reasons, but by divine order to carry out the punishment that its wicked inhabitants deserved.</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323439"/>
          </a:xfrm>
          <a:prstGeom prst="rect">
            <a:avLst/>
          </a:prstGeom>
          <a:noFill/>
        </p:spPr>
        <p:txBody>
          <a:bodyPr wrap="square">
            <a:spAutoFit/>
          </a:bodyPr>
          <a:lstStyle/>
          <a:p>
            <a:pPr>
              <a:spcBef>
                <a:spcPts val="600"/>
              </a:spcBef>
            </a:pPr>
            <a:r>
              <a:rPr lang="en" sz="2000" b="1" dirty="0"/>
              <a:t>As a warrior and judge, God is committed to implementing, stabilizing, and maintaining the rule of law, which is a reflection of his character.</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algn="ctr"/>
            <a:r>
              <a:rPr lang="en" sz="4400" b="1" spc="50" dirty="0">
                <a:ln w="0"/>
                <a:solidFill>
                  <a:schemeClr val="bg2">
                    <a:lumMod val="60000"/>
                    <a:lumOff val="40000"/>
                  </a:schemeClr>
                </a:solidFill>
                <a:effectLst>
                  <a:innerShdw blurRad="63500" dist="50800" dir="13500000">
                    <a:srgbClr val="000000">
                      <a:alpha val="50000"/>
                    </a:srgbClr>
                  </a:innerShdw>
                </a:effectLst>
              </a:rPr>
              <a:t>THE BIBLICAL CONCEPT OF WAR</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But be assured today that the Lord your God is the one who goes across ahead of you like a devouring fire. He will destroy them; he will subdue them before you. And you will drive them out and annihilate them quickly, as the Lord has promised you</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(Deuteronomy 9:3)</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568946"/>
            <a:ext cx="10373032" cy="707886"/>
          </a:xfrm>
          <a:prstGeom prst="rect">
            <a:avLst/>
          </a:prstGeom>
          <a:noFill/>
        </p:spPr>
        <p:txBody>
          <a:bodyPr wrap="square" rtlCol="0">
            <a:spAutoFit/>
          </a:bodyPr>
          <a:lstStyle/>
          <a:p>
            <a:pPr>
              <a:spcBef>
                <a:spcPts val="600"/>
              </a:spcBef>
            </a:pPr>
            <a:r>
              <a:rPr lang="en" sz="2000" b="1" dirty="0"/>
              <a:t>Biblically, wars were to be limited to specific situations and were defined by God Himself. These are the rules that governed wars authorized by God:</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459838032"/>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DESTROYED BY THEIR OWN CHOICE</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1046440"/>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en-US" sz="1600" b="1" dirty="0">
                <a:solidFill>
                  <a:schemeClr val="accent5">
                    <a:lumMod val="75000"/>
                  </a:schemeClr>
                </a:solidFill>
                <a:latin typeface="Comic Sans MS" panose="030F0702030302020204" pitchFamily="66" charset="0"/>
              </a:rPr>
              <a:t>So Joshua subdued the whole region, including the hill country, the Negev, the western foothills and the mountain slopes, together with all their kings. He left no survivors. He totally destroyed all who breathed, just as the LORD, the God of Israel, had commanded</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(Joshua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a:spcBef>
                <a:spcPts val="600"/>
              </a:spcBef>
            </a:pPr>
            <a:r>
              <a:rPr lang="en" sz="2000" b="1" dirty="0"/>
              <a:t>The entire territory of Canaan was declared anathema, that is, dedicated to destruction. Every living thing was to die (Deut . 20:16-18; Josh.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1596316044"/>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en" sz="2000" b="1" dirty="0"/>
              <a:t>Before God, Canaanites and Israelites were viewed equally: impartially. The difference was that some chose to persist in their rebellion against God, while others chose to obey Him.</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07987" y="1570998"/>
            <a:ext cx="2738760" cy="3569702"/>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a:spcBef>
                <a:spcPts val="600"/>
              </a:spcBef>
            </a:pPr>
            <a:r>
              <a:rPr lang="en" sz="2000" b="1" dirty="0"/>
              <a:t>However, there were exceptions:</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en" sz="2000" b="1" dirty="0"/>
              <a:t>Now, the decision is still ours. When Jesus comes, we will be saved or destroyed by our own choice.</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5804034" y="0"/>
            <a:ext cx="6387965"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rPr>
              <a:t>SEEK PEACE</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5266592" y="632400"/>
            <a:ext cx="6925407"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 will make peace your governor</a:t>
            </a:r>
          </a:p>
          <a:p>
            <a:pPr algn="ctr"/>
            <a:r>
              <a:rPr lang="en-US"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and well-being your ruler</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(Isaiah 60:17b </a:t>
            </a:r>
            <a:r>
              <a:rPr lang="en" sz="12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NIV</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5906638" y="1242074"/>
            <a:ext cx="6317411" cy="1015663"/>
          </a:xfrm>
          <a:prstGeom prst="rect">
            <a:avLst/>
          </a:prstGeom>
          <a:noFill/>
        </p:spPr>
        <p:txBody>
          <a:bodyPr wrap="square" rtlCol="0">
            <a:spAutoFit/>
          </a:bodyPr>
          <a:lstStyle/>
          <a:p>
            <a:pPr>
              <a:spcBef>
                <a:spcPts val="600"/>
              </a:spcBef>
            </a:pPr>
            <a:r>
              <a:rPr lang="en" sz="2000" b="1" dirty="0"/>
              <a:t>Jesus is called the “Prince of Peace” (Isaiah 9:6). He came to bring peace, and he will reign in peace (John 14:27; Isaiah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615850"/>
            <a:ext cx="5804034" cy="2246769"/>
          </a:xfrm>
          <a:prstGeom prst="rect">
            <a:avLst/>
          </a:prstGeom>
          <a:noFill/>
        </p:spPr>
        <p:txBody>
          <a:bodyPr wrap="square">
            <a:spAutoFit/>
          </a:bodyPr>
          <a:lstStyle/>
          <a:p>
            <a:pPr>
              <a:spcBef>
                <a:spcPts val="600"/>
              </a:spcBef>
            </a:pPr>
            <a:r>
              <a:rPr lang="en" sz="2000" b="1" dirty="0"/>
              <a:t>When the Syrian army besieged </a:t>
            </a:r>
            <a:r>
              <a:rPr lang="en" sz="2000" b="1" dirty="0" err="1"/>
              <a:t>Dothan </a:t>
            </a:r>
            <a:r>
              <a:rPr lang="en" sz="2000" b="1" dirty="0"/>
              <a:t>to capture the prophet Elisha, he didn't ask God to have the heavenly army surrounding him destroy the Syrians. Instead, he asked to lead the blinded Syrian army to Samaria so that, once there, he could bring peace between the two warring nations (2 Kings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144045"/>
            <a:ext cx="5499625" cy="3388427"/>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4593192A-7A98-1414-E81F-1352CBCC36EE}"/>
              </a:ext>
            </a:extLst>
          </p:cNvPr>
          <p:cNvSpPr txBox="1"/>
          <p:nvPr/>
        </p:nvSpPr>
        <p:spPr>
          <a:xfrm>
            <a:off x="5906638" y="2127963"/>
            <a:ext cx="6285361" cy="1015663"/>
          </a:xfrm>
          <a:prstGeom prst="rect">
            <a:avLst/>
          </a:prstGeom>
          <a:noFill/>
        </p:spPr>
        <p:txBody>
          <a:bodyPr wrap="square">
            <a:spAutoFit/>
          </a:bodyPr>
          <a:lstStyle/>
          <a:p>
            <a:pPr>
              <a:spcBef>
                <a:spcPts val="600"/>
              </a:spcBef>
            </a:pPr>
            <a:r>
              <a:rPr lang="en" sz="2000" b="1" dirty="0"/>
              <a:t>But until his kingdom of peace becomes a reality, we remain in a territory at war, immersed in the cosmic conflict between good and evil.</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873137"/>
            <a:ext cx="5804034" cy="1015663"/>
          </a:xfrm>
          <a:prstGeom prst="rect">
            <a:avLst/>
          </a:prstGeom>
          <a:noFill/>
        </p:spPr>
        <p:txBody>
          <a:bodyPr wrap="square">
            <a:spAutoFit/>
          </a:bodyPr>
          <a:lstStyle/>
          <a:p>
            <a:pPr>
              <a:spcBef>
                <a:spcPts val="600"/>
              </a:spcBef>
            </a:pPr>
            <a:r>
              <a:rPr lang="en" sz="2000" b="1" dirty="0"/>
              <a:t>This is the example Jesus taught us: to always seek peace in conflict. To overcome evil with good (Rom. 12:20-21).</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543050" y="1418195"/>
            <a:ext cx="10423458" cy="4893647"/>
          </a:xfrm>
          <a:prstGeom prst="rect">
            <a:avLst/>
          </a:prstGeom>
          <a:noFill/>
        </p:spPr>
        <p:txBody>
          <a:bodyPr wrap="square">
            <a:spAutoFit/>
          </a:bodyPr>
          <a:lstStyle/>
          <a:p>
            <a:pPr>
              <a:spcBef>
                <a:spcPts val="600"/>
              </a:spcBef>
            </a:pPr>
            <a:r>
              <a:rPr lang="en" sz="2400" b="1" dirty="0">
                <a:solidFill>
                  <a:srgbClr val="11471E"/>
                </a:solidFill>
                <a:latin typeface="Constantia" panose="02030602050306030303" pitchFamily="18" charset="0"/>
              </a:rPr>
              <a:t>“</a:t>
            </a:r>
            <a:r>
              <a:rPr lang="en-US" sz="2400" b="1" dirty="0">
                <a:solidFill>
                  <a:srgbClr val="11471E"/>
                </a:solidFill>
                <a:latin typeface="Constantia" panose="02030602050306030303" pitchFamily="18" charset="0"/>
              </a:rPr>
              <a:t>The utter destruction of the people of Jericho was but a fulfillment of the commands previously given through Moses concerning the inhabitants of Canaan [...] To many these commands seem to be contrary to the spirit of love and mercy enjoined in other portions of the Bible, but they were in truth the dictates of infinite wisdom and goodness. God was about to establish Israel in Canaan, to develop among them a nation and government that should be a manifestation of His kingdom upon the earth. They were not only to be inheritors of the true religion, but to disseminate its principles throughout the world. The Canaanites had abandoned themselves to the foulest and most debasing heathenism, and it was necessary that the land should be cleared of what would so surely prevent the fulfillment of God’s gracious purposes</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8496952" y="6519446"/>
            <a:ext cx="3542894" cy="338554"/>
          </a:xfrm>
          <a:prstGeom prst="rect">
            <a:avLst/>
          </a:prstGeom>
          <a:noFill/>
        </p:spPr>
        <p:txBody>
          <a:bodyPr wrap="none" rtlCol="0">
            <a:spAutoFit/>
          </a:bodyPr>
          <a:lstStyle/>
          <a:p>
            <a:pPr algn="r"/>
            <a:r>
              <a:rPr lang="en" sz="1600" b="1" dirty="0">
                <a:solidFill>
                  <a:srgbClr val="11471E"/>
                </a:solidFill>
              </a:rPr>
              <a:t>EGW (Patriarchs and Prophets, p. 492)</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558</TotalTime>
  <Words>1176</Words>
  <Application>Microsoft Office PowerPoint</Application>
  <PresentationFormat>Panorámica</PresentationFormat>
  <Paragraphs>53</Paragraphs>
  <Slides>9</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71</cp:revision>
  <dcterms:created xsi:type="dcterms:W3CDTF">2025-10-06T14:35:36Z</dcterms:created>
  <dcterms:modified xsi:type="dcterms:W3CDTF">2025-10-13T06:35:50Z</dcterms:modified>
</cp:coreProperties>
</file>