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en" sz="1900" b="1" dirty="0">
              <a:effectLst>
                <a:outerShdw blurRad="38100" dist="38100" dir="2700000" algn="tl">
                  <a:srgbClr val="000000">
                    <a:alpha val="43137"/>
                  </a:srgbClr>
                </a:outerShdw>
              </a:effectLst>
            </a:rPr>
            <a:t>To love the Lord your God</a:t>
          </a: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es-ES" sz="1900" b="1" dirty="0">
              <a:effectLst>
                <a:outerShdw blurRad="38100" dist="38100" dir="2700000" algn="tl">
                  <a:srgbClr val="000000">
                    <a:alpha val="43137"/>
                  </a:srgbClr>
                </a:outerShdw>
              </a:effectLst>
            </a:rPr>
            <a:t>T</a:t>
          </a:r>
          <a:r>
            <a:rPr lang="en" sz="1900" b="1" dirty="0">
              <a:effectLst>
                <a:outerShdw blurRad="38100" dist="38100" dir="2700000" algn="tl">
                  <a:srgbClr val="000000">
                    <a:alpha val="43137"/>
                  </a:srgbClr>
                </a:outerShdw>
              </a:effectLst>
            </a:rPr>
            <a:t>o walk in obedience to him</a:t>
          </a: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es-ES" sz="1900" b="1" dirty="0">
              <a:effectLst>
                <a:outerShdw blurRad="38100" dist="38100" dir="2700000" algn="tl">
                  <a:srgbClr val="000000">
                    <a:alpha val="43137"/>
                  </a:srgbClr>
                </a:outerShdw>
              </a:effectLst>
            </a:rPr>
            <a:t>T</a:t>
          </a:r>
          <a:r>
            <a:rPr lang="en" sz="1900" b="1" dirty="0">
              <a:effectLst>
                <a:outerShdw blurRad="38100" dist="38100" dir="2700000" algn="tl">
                  <a:srgbClr val="000000">
                    <a:alpha val="43137"/>
                  </a:srgbClr>
                </a:outerShdw>
              </a:effectLst>
            </a:rPr>
            <a:t>o keep his commands</a:t>
          </a: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es-ES" sz="1900" b="1" dirty="0">
              <a:solidFill>
                <a:schemeClr val="tx1"/>
              </a:solidFill>
            </a:rPr>
            <a:t>T</a:t>
          </a:r>
          <a:r>
            <a:rPr lang="en" sz="1900" b="1" dirty="0">
              <a:solidFill>
                <a:schemeClr val="tx1"/>
              </a:solidFill>
            </a:rPr>
            <a:t>o hold fast to him</a:t>
          </a: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es-ES" sz="1900" b="1" dirty="0">
              <a:solidFill>
                <a:schemeClr val="tx1"/>
              </a:solidFill>
            </a:rPr>
            <a:t>T</a:t>
          </a:r>
          <a:r>
            <a:rPr lang="en" sz="1900" b="1" dirty="0">
              <a:solidFill>
                <a:schemeClr val="tx1"/>
              </a:solidFill>
            </a:rPr>
            <a:t>o serve him with all your heart and with all your soul</a:t>
          </a: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en" sz="1750" b="1" dirty="0"/>
            <a:t>Love is the principle that should lead us to God. We love Him because He first loved us</a:t>
          </a:r>
          <a:br>
            <a:rPr lang="en" sz="1750" b="1" dirty="0"/>
          </a:br>
          <a:r>
            <a:rPr lang="en" sz="1750" b="1" dirty="0"/>
            <a:t>(1 John 4:19)</a:t>
          </a: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en" sz="1800" b="1" dirty="0"/>
            <a:t>This is how Joshua indicates the conduct expected of those who choose to walk with God</a:t>
          </a:r>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en" sz="1800" b="1" dirty="0"/>
            <a:t>Obedience is the natural result of a grateful heart that understands what God has done</a:t>
          </a:r>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en" sz="1800" b="1" dirty="0"/>
            <a:t>We must cling to God without letting any distraction break that bond</a:t>
          </a:r>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en" sz="1800" b="1" dirty="0"/>
            <a:t>We find our true purpose, satisfaction, and abundant life when we willingly serve our Creator with love</a:t>
          </a:r>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en" sz="2000" b="1" dirty="0"/>
            <a:t>They listened to the accusations in silence</a:t>
          </a:r>
          <a:endParaRPr lang="es-ES"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en" sz="2000" b="1"/>
            <a:t>They called God as their witness</a:t>
          </a:r>
          <a:endParaRPr lang="es-ES" sz="200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a:t>They accepted to be punished if they had sinned</a:t>
          </a:r>
          <a:endParaRPr lang="es-ES" sz="200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en" sz="2000" b="1"/>
            <a:t>They revealed their true motivations</a:t>
          </a:r>
          <a:endParaRPr lang="es-ES" sz="200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en" sz="2000" b="1">
              <a:solidFill>
                <a:schemeClr val="tx1"/>
              </a:solidFill>
              <a:effectLst/>
              <a:latin typeface="+mn-lt"/>
            </a:rPr>
            <a:t>Through their example, we can see the necessary steps to restore peace in similar situations when relating to family, church, and community:</a:t>
          </a:r>
          <a:endParaRPr lang="es-ES" sz="20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en" sz="2000" b="1" dirty="0">
              <a:effectLst>
                <a:outerShdw blurRad="38100" dist="38100" dir="2700000" algn="tl">
                  <a:srgbClr val="000000">
                    <a:alpha val="43137"/>
                  </a:srgbClr>
                </a:outerShdw>
              </a:effectLst>
              <a:latin typeface="+mn-lt"/>
            </a:rPr>
            <a:t>Do not jump to conclusions</a:t>
          </a:r>
          <a:endParaRPr lang="es-ES"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en" sz="2000" b="1" dirty="0">
              <a:effectLst>
                <a:outerShdw blurRad="38100" dist="38100" dir="2700000" algn="tl">
                  <a:srgbClr val="000000">
                    <a:alpha val="43137"/>
                  </a:srgbClr>
                </a:outerShdw>
              </a:effectLst>
              <a:latin typeface="+mn-lt"/>
            </a:rPr>
            <a:t>Talk about the problems before acting</a:t>
          </a:r>
          <a:endParaRPr lang="es-ES"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en" sz="2000" b="1" dirty="0">
              <a:effectLst>
                <a:outerShdw blurRad="38100" dist="38100" dir="2700000" algn="tl">
                  <a:srgbClr val="000000">
                    <a:alpha val="43137"/>
                  </a:srgbClr>
                </a:outerShdw>
              </a:effectLst>
              <a:latin typeface="+mn-lt"/>
            </a:rPr>
            <a:t>Be willing to make sacrifices to achieve unity</a:t>
          </a:r>
          <a:endParaRPr lang="es-ES"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en" sz="2000" b="1" dirty="0">
              <a:effectLst>
                <a:outerShdw blurRad="38100" dist="38100" dir="2700000" algn="tl">
                  <a:srgbClr val="000000">
                    <a:alpha val="43137"/>
                  </a:srgbClr>
                </a:outerShdw>
              </a:effectLst>
              <a:latin typeface="+mn-lt"/>
            </a:rPr>
            <a:t>Give a polite response to the accusations</a:t>
          </a:r>
          <a:endParaRPr lang="es-ES"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en" sz="2000" b="1" dirty="0">
              <a:effectLst>
                <a:outerShdw blurRad="38100" dist="38100" dir="2700000" algn="tl">
                  <a:srgbClr val="000000">
                    <a:alpha val="43137"/>
                  </a:srgbClr>
                </a:outerShdw>
              </a:effectLst>
              <a:latin typeface="+mn-lt"/>
            </a:rPr>
            <a:t>Rejoice and bless God when peace is restored</a:t>
          </a:r>
          <a:endParaRPr lang="es-ES" sz="20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en" sz="2000" b="1" dirty="0">
              <a:effectLst>
                <a:outerShdw blurRad="38100" dist="38100" dir="2700000" algn="tl">
                  <a:srgbClr val="000000">
                    <a:alpha val="43137"/>
                  </a:srgbClr>
                </a:outerShdw>
              </a:effectLst>
              <a:latin typeface="+mn-lt"/>
            </a:rPr>
            <a:t>Communicating our thoughts</a:t>
          </a:r>
          <a:endParaRPr lang="es-ES"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77875">
            <a:lnSpc>
              <a:spcPct val="90000"/>
            </a:lnSpc>
            <a:spcBef>
              <a:spcPct val="0"/>
            </a:spcBef>
            <a:spcAft>
              <a:spcPct val="15000"/>
            </a:spcAft>
            <a:buNone/>
          </a:pPr>
          <a:r>
            <a:rPr lang="en" sz="1750" b="1" kern="1200" dirty="0"/>
            <a:t>Love is the principle that should lead us to God. We love Him because He first loved us</a:t>
          </a:r>
          <a:br>
            <a:rPr lang="en" sz="1750" b="1" kern="1200" dirty="0"/>
          </a:br>
          <a:r>
            <a:rPr lang="en" sz="1750" b="1" kern="1200" dirty="0"/>
            <a:t>(1 John 4:19)</a:t>
          </a: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alpha val="43137"/>
                  </a:srgbClr>
                </a:outerShdw>
              </a:effectLst>
            </a:rPr>
            <a:t>To love the Lord your God</a:t>
          </a: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This is how Joshua indicates the conduct expected of those who choose to walk with God</a:t>
          </a:r>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alpha val="43137"/>
                  </a:srgbClr>
                </a:outerShdw>
              </a:effectLst>
            </a:rPr>
            <a:t>T</a:t>
          </a:r>
          <a:r>
            <a:rPr lang="en" sz="1900" b="1" kern="1200" dirty="0">
              <a:effectLst>
                <a:outerShdw blurRad="38100" dist="38100" dir="2700000" algn="tl">
                  <a:srgbClr val="000000">
                    <a:alpha val="43137"/>
                  </a:srgbClr>
                </a:outerShdw>
              </a:effectLst>
            </a:rPr>
            <a:t>o walk in obedience to him</a:t>
          </a: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Obedience is the natural result of a grateful heart that understands what God has done</a:t>
          </a:r>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alpha val="43137"/>
                  </a:srgbClr>
                </a:outerShdw>
              </a:effectLst>
            </a:rPr>
            <a:t>T</a:t>
          </a:r>
          <a:r>
            <a:rPr lang="en" sz="1900" b="1" kern="1200" dirty="0">
              <a:effectLst>
                <a:outerShdw blurRad="38100" dist="38100" dir="2700000" algn="tl">
                  <a:srgbClr val="000000">
                    <a:alpha val="43137"/>
                  </a:srgbClr>
                </a:outerShdw>
              </a:effectLst>
            </a:rPr>
            <a:t>o keep his commands</a:t>
          </a: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We must cling to God without letting any distraction break that bond</a:t>
          </a:r>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tx1"/>
              </a:solidFill>
            </a:rPr>
            <a:t>T</a:t>
          </a:r>
          <a:r>
            <a:rPr lang="en" sz="1900" b="1" kern="1200" dirty="0">
              <a:solidFill>
                <a:schemeClr val="tx1"/>
              </a:solidFill>
            </a:rPr>
            <a:t>o hold fast to him</a:t>
          </a: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We find our true purpose, satisfaction, and abundant life when we willingly serve our Creator with love</a:t>
          </a:r>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tx1"/>
              </a:solidFill>
            </a:rPr>
            <a:t>T</a:t>
          </a:r>
          <a:r>
            <a:rPr lang="en" sz="1900" b="1" kern="1200" dirty="0">
              <a:solidFill>
                <a:schemeClr val="tx1"/>
              </a:solidFill>
            </a:rPr>
            <a:t>o serve him with all your heart and with all your soul</a:t>
          </a: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They listened to the accusations in silence</a:t>
          </a:r>
          <a:endParaRPr lang="es-ES" sz="2000" kern="1200" dirty="0"/>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They called God as their witness</a:t>
          </a:r>
          <a:endParaRPr lang="es-ES" sz="2000" kern="1200"/>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They accepted to be punished if they had sinned</a:t>
          </a:r>
          <a:endParaRPr lang="es-ES" sz="2000" kern="1200"/>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They revealed their true motivations</a:t>
          </a:r>
          <a:endParaRPr lang="es-ES" sz="2000" kern="1200"/>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effectLst/>
              <a:latin typeface="+mn-lt"/>
            </a:rPr>
            <a:t>Through their example, we can see the necessary steps to restore peace in similar situations when relating to family, church, and community:</a:t>
          </a:r>
          <a:endParaRPr lang="es-ES" sz="20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Communicating our thoughts</a:t>
          </a:r>
          <a:endParaRPr lang="es-ES"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Do not jump to conclusions</a:t>
          </a:r>
          <a:endParaRPr lang="es-ES" sz="2000" kern="1200" dirty="0">
            <a:effectLst>
              <a:outerShdw blurRad="38100" dist="38100" dir="2700000" algn="tl">
                <a:srgbClr val="000000">
                  <a:alpha val="43137"/>
                </a:srgbClr>
              </a:outerShdw>
            </a:effectLst>
            <a:latin typeface="+mn-lt"/>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Talk about the problems before acting</a:t>
          </a:r>
          <a:endParaRPr lang="es-ES"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Be willing to make sacrifices to achieve unity</a:t>
          </a:r>
          <a:endParaRPr lang="es-ES" sz="2000" kern="1200" dirty="0">
            <a:effectLst>
              <a:outerShdw blurRad="38100" dist="38100" dir="2700000" algn="tl">
                <a:srgbClr val="000000">
                  <a:alpha val="43137"/>
                </a:srgbClr>
              </a:outerShdw>
            </a:effectLst>
            <a:latin typeface="+mn-lt"/>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Give a polite response to the accusations</a:t>
          </a:r>
          <a:endParaRPr lang="es-ES"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Rejoice and bless God when peace is restored</a:t>
          </a:r>
          <a:endParaRPr lang="es-ES" sz="2000" kern="1200" dirty="0">
            <a:effectLst>
              <a:outerShdw blurRad="38100" dist="38100" dir="2700000" algn="tl">
                <a:srgbClr val="000000">
                  <a:alpha val="43137"/>
                </a:srgbClr>
              </a:outerShdw>
            </a:effectLst>
            <a:latin typeface="+mn-lt"/>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en" sz="5400" b="1" spc="300" dirty="0">
                <a:ln w="9525">
                  <a:solidFill>
                    <a:schemeClr val="bg1"/>
                  </a:solidFill>
                  <a:prstDash val="solid"/>
                </a:ln>
                <a:solidFill>
                  <a:srgbClr val="867031"/>
                </a:solidFill>
                <a:effectLst>
                  <a:outerShdw blurRad="12700" dist="38100" dir="2700000" algn="tl" rotWithShape="0">
                    <a:srgbClr val="FFC000"/>
                  </a:outerShdw>
                </a:effectLst>
              </a:rPr>
              <a:t>LIVING IN THE LAND</a:t>
            </a:r>
          </a:p>
        </p:txBody>
      </p:sp>
      <p:sp>
        <p:nvSpPr>
          <p:cNvPr id="5" name="CuadroTexto 4">
            <a:extLst>
              <a:ext uri="{FF2B5EF4-FFF2-40B4-BE49-F238E27FC236}">
                <a16:creationId xmlns:a16="http://schemas.microsoft.com/office/drawing/2014/main" id="{A27B5F28-CF79-23B8-421D-5A6EFCA7BD6D}"/>
              </a:ext>
            </a:extLst>
          </p:cNvPr>
          <p:cNvSpPr txBox="1"/>
          <p:nvPr/>
        </p:nvSpPr>
        <p:spPr>
          <a:xfrm>
            <a:off x="7893624" y="6519446"/>
            <a:ext cx="4130682" cy="338554"/>
          </a:xfrm>
          <a:prstGeom prst="rect">
            <a:avLst/>
          </a:prstGeom>
          <a:noFill/>
        </p:spPr>
        <p:txBody>
          <a:bodyPr wrap="none" rtlCol="0">
            <a:spAutoFit/>
          </a:bodyPr>
          <a:lstStyle/>
          <a:p>
            <a:pPr algn="r"/>
            <a:r>
              <a:rPr lang="en"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Lesson 11 for December 13, 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 gentle answer turns away wrath, but a harsh word stirs up anger</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Proverbs</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15:1, </a:t>
            </a:r>
            <a:r>
              <a:rPr kumimoji="0" lang="es-ES" sz="20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NIV</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65528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796086" y="4161354"/>
            <a:ext cx="524351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en" sz="2000" b="1" dirty="0">
                <a:solidFill>
                  <a:srgbClr val="9868A2"/>
                </a:solidFill>
              </a:rPr>
              <a:t>The Farewell Speech (Joshua 22:1-8)</a:t>
            </a:r>
          </a:p>
          <a:p>
            <a:pPr>
              <a:spcBef>
                <a:spcPts val="1800"/>
              </a:spcBef>
            </a:pPr>
            <a:r>
              <a:rPr lang="en" sz="2000" b="1" dirty="0">
                <a:solidFill>
                  <a:srgbClr val="9B6260"/>
                </a:solidFill>
              </a:rPr>
              <a:t>The reason for the conflict (Joshua 22:10-12)</a:t>
            </a:r>
          </a:p>
          <a:p>
            <a:pPr>
              <a:spcBef>
                <a:spcPts val="1800"/>
              </a:spcBef>
            </a:pPr>
            <a:r>
              <a:rPr lang="en" sz="2000" b="1" dirty="0">
                <a:solidFill>
                  <a:srgbClr val="5F9199"/>
                </a:solidFill>
              </a:rPr>
              <a:t>The accusations (Joshua 22:13-20)</a:t>
            </a:r>
          </a:p>
          <a:p>
            <a:pPr>
              <a:spcBef>
                <a:spcPts val="1800"/>
              </a:spcBef>
            </a:pPr>
            <a:r>
              <a:rPr lang="en" sz="2000" b="1" dirty="0">
                <a:solidFill>
                  <a:srgbClr val="729C63"/>
                </a:solidFill>
              </a:rPr>
              <a:t>The kind answer (Joshua 22:21-29)</a:t>
            </a:r>
          </a:p>
          <a:p>
            <a:pPr>
              <a:spcBef>
                <a:spcPts val="1800"/>
              </a:spcBef>
            </a:pPr>
            <a:r>
              <a:rPr lang="en" sz="2000" b="1" dirty="0">
                <a:solidFill>
                  <a:srgbClr val="9B8F61"/>
                </a:solidFill>
              </a:rPr>
              <a:t>Reconciliation (Joshua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en" sz="2000" b="1" dirty="0"/>
              <a:t>After several years of war, Israel had conquered Canaan, although not all of its inhabitants had yet been expelled.</a:t>
            </a: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323439"/>
          </a:xfrm>
          <a:prstGeom prst="rect">
            <a:avLst/>
          </a:prstGeom>
          <a:noFill/>
        </p:spPr>
        <p:txBody>
          <a:bodyPr wrap="square">
            <a:spAutoFit/>
          </a:bodyPr>
          <a:lstStyle/>
          <a:p>
            <a:pPr>
              <a:spcBef>
                <a:spcPts val="600"/>
              </a:spcBef>
            </a:pPr>
            <a:r>
              <a:rPr lang="en" sz="2000" b="1" dirty="0"/>
              <a:t>Finally, the time for parting had arrived. After blessing them and advising them to continue on God's path, Joshua dismissed them. But the farewell was overshadowed by a serious misunderstanding that could easily have destroyed the unity of the people of Israel.</a:t>
            </a: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802362"/>
            <a:ext cx="8086725" cy="1323439"/>
          </a:xfrm>
          <a:prstGeom prst="rect">
            <a:avLst/>
          </a:prstGeom>
          <a:noFill/>
        </p:spPr>
        <p:txBody>
          <a:bodyPr wrap="square">
            <a:spAutoFit/>
          </a:bodyPr>
          <a:lstStyle/>
          <a:p>
            <a:pPr>
              <a:spcBef>
                <a:spcPts val="600"/>
              </a:spcBef>
            </a:pPr>
            <a:r>
              <a:rPr lang="en" sz="2000" b="1" dirty="0"/>
              <a:t>The two and a half tribes that had taken possession of the eastern part (Reuben, Gad and the half tribe of Manasseh), and that had crossed the Jordan to help in the conquest, had faithfully fulfilled their commitment.</a:t>
            </a: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FAREWELL SPEECH</a:t>
            </a: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But be very careful to keep the commandment and the law that Moses the servant of the Lord gave you: to love the Lord your God, to walk in obedience to him, to keep his commands, to hold fast to him and to serve him with all your heart and with all your soul.”</a:t>
            </a:r>
            <a:r>
              <a:rPr lang="en" sz="1400" b="1" dirty="0">
                <a:solidFill>
                  <a:schemeClr val="accent1">
                    <a:lumMod val="50000"/>
                  </a:schemeClr>
                </a:solidFill>
                <a:latin typeface="Comic Sans MS" panose="030F0702030302020204" pitchFamily="66" charset="0"/>
              </a:rPr>
              <a:t>(Joshua 22:5 </a:t>
            </a:r>
            <a:r>
              <a:rPr lang="en" sz="1100" b="1" dirty="0">
                <a:solidFill>
                  <a:schemeClr val="accent1">
                    <a:lumMod val="50000"/>
                  </a:schemeClr>
                </a:solidFill>
                <a:latin typeface="Comic Sans MS" panose="030F0702030302020204" pitchFamily="66" charset="0"/>
              </a:rPr>
              <a:t>NIV</a:t>
            </a:r>
            <a:r>
              <a:rPr lang="en" sz="1400" b="1" dirty="0">
                <a:solidFill>
                  <a:schemeClr val="accent1">
                    <a:lumMod val="50000"/>
                  </a:schemeClr>
                </a:solidFill>
                <a:latin typeface="Comic Sans MS" panose="030F0702030302020204" pitchFamily="66" charset="0"/>
              </a:rPr>
              <a:t>)</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248525" cy="1015663"/>
          </a:xfrm>
          <a:prstGeom prst="rect">
            <a:avLst/>
          </a:prstGeom>
          <a:noFill/>
        </p:spPr>
        <p:txBody>
          <a:bodyPr wrap="square" rtlCol="0">
            <a:spAutoFit/>
          </a:bodyPr>
          <a:lstStyle/>
          <a:p>
            <a:pPr>
              <a:spcBef>
                <a:spcPts val="600"/>
              </a:spcBef>
            </a:pPr>
            <a:r>
              <a:rPr lang="en" sz="2000" b="1" dirty="0"/>
              <a:t>Since the Jordan was going to cause a separation between the tribes, Joshua gave wise advice to the two and a half tribes so that they could remain faithful (Joshua 22:5):</a:t>
            </a: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363492639"/>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e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THE REASON FOR THE CONFLICT</a:t>
            </a: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646331"/>
          </a:xfrm>
          <a:prstGeom prst="rect">
            <a:avLst/>
          </a:prstGeom>
          <a:noFill/>
        </p:spPr>
        <p:txBody>
          <a:bodyPr wrap="square">
            <a:spAutoFit/>
          </a:bodyPr>
          <a:lstStyle/>
          <a:p>
            <a:pPr algn="ct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When they came to Geliloth near the Jordan in the land of Canaan, the Reubenites, the Gadites and the half-tribe of Manasseh built an imposing altar there by the Jordan</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(Joshua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8" y="1610410"/>
            <a:ext cx="5338916" cy="1631216"/>
          </a:xfrm>
          <a:prstGeom prst="rect">
            <a:avLst/>
          </a:prstGeom>
          <a:noFill/>
        </p:spPr>
        <p:txBody>
          <a:bodyPr wrap="square" rtlCol="0">
            <a:spAutoFit/>
          </a:bodyPr>
          <a:lstStyle/>
          <a:p>
            <a:pPr>
              <a:spcBef>
                <a:spcPts val="600"/>
              </a:spcBef>
            </a:pPr>
            <a:r>
              <a:rPr lang="en" sz="2000" b="1" dirty="0"/>
              <a:t>Near the place where Joshua had erected a memorial of the miraculous crossing of the Jordan, the two and a half tribes built an altar similar to the altar of the Sanctuary (Josh. 22:10, 28).</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8557874" cy="1631216"/>
          </a:xfrm>
          <a:prstGeom prst="rect">
            <a:avLst/>
          </a:prstGeom>
          <a:noFill/>
        </p:spPr>
        <p:txBody>
          <a:bodyPr wrap="square">
            <a:spAutoFit/>
          </a:bodyPr>
          <a:lstStyle/>
          <a:p>
            <a:pPr>
              <a:spcBef>
                <a:spcPts val="600"/>
              </a:spcBef>
            </a:pPr>
            <a:r>
              <a:rPr lang="en" sz="2000" b="1" dirty="0"/>
              <a:t>The rest of the Israelites decided to eradicate this sin by attacking their brothers (Josh. 22:12). But God intervened to prevent a bloody civil war. He raised up people who chose not to judge without all the evidence; they granted the benefit of the doubt; and they decided to give their brothers the opportunity to explain themselves (Josh. 22:13-14).</a:t>
            </a: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338916" cy="1323439"/>
          </a:xfrm>
          <a:prstGeom prst="rect">
            <a:avLst/>
          </a:prstGeom>
          <a:noFill/>
        </p:spPr>
        <p:txBody>
          <a:bodyPr wrap="square">
            <a:spAutoFit/>
          </a:bodyPr>
          <a:lstStyle/>
          <a:p>
            <a:pPr>
              <a:spcBef>
                <a:spcPts val="600"/>
              </a:spcBef>
            </a:pPr>
            <a:r>
              <a:rPr lang="en" sz="2000" b="1" dirty="0"/>
              <a:t>This act was interpreted as a transgression of the law that prohibited offering sacrifices in a place other than the altar of burnt offerings in the Sanctuary (Lev. 17:8-9).</a:t>
            </a: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en" sz="2000" b="1" dirty="0"/>
              <a:t>As it turned out, his only mistake had been not informing his brothers of his intentions… but that is not a sin.</a:t>
            </a:r>
            <a:endParaRPr lang="es-ES" sz="2000" dirty="0"/>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ACCUSATIONS</a:t>
            </a: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861774"/>
          </a:xfrm>
          <a:prstGeom prst="rect">
            <a:avLst/>
          </a:prstGeom>
          <a:noFill/>
        </p:spPr>
        <p:txBody>
          <a:bodyPr wrap="square">
            <a:spAutoFit/>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The whole assembly of the Lord says: ‘How could you break faith with the God of Israel like this? How could you turn away from the Lord and build yourselves an altar in rebellion against him now?’ </a:t>
            </a:r>
            <a:r>
              <a:rPr lang="en" b="1" dirty="0">
                <a:solidFill>
                  <a:schemeClr val="accent3">
                    <a:lumMod val="75000"/>
                  </a:schemeClr>
                </a:solidFill>
                <a:latin typeface="Comic Sans MS" panose="030F0702030302020204" pitchFamily="66" charset="0"/>
              </a:rPr>
              <a:t>” </a:t>
            </a:r>
            <a:br>
              <a:rPr lang="es-ES" b="1" dirty="0">
                <a:solidFill>
                  <a:schemeClr val="accent3">
                    <a:lumMod val="75000"/>
                  </a:schemeClr>
                </a:solidFill>
                <a:latin typeface="Comic Sans MS" panose="030F0702030302020204" pitchFamily="66" charset="0"/>
              </a:rPr>
            </a:br>
            <a:r>
              <a:rPr lang="en" sz="1400" b="1" dirty="0">
                <a:solidFill>
                  <a:schemeClr val="accent3">
                    <a:lumMod val="75000"/>
                  </a:schemeClr>
                </a:solidFill>
                <a:latin typeface="Comic Sans MS" panose="030F0702030302020204" pitchFamily="66" charset="0"/>
              </a:rPr>
              <a:t>(Joshua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69277"/>
            <a:ext cx="8318090" cy="707886"/>
          </a:xfrm>
          <a:prstGeom prst="rect">
            <a:avLst/>
          </a:prstGeom>
          <a:noFill/>
        </p:spPr>
        <p:txBody>
          <a:bodyPr wrap="square" rtlCol="0">
            <a:spAutoFit/>
          </a:bodyPr>
          <a:lstStyle/>
          <a:p>
            <a:pPr>
              <a:spcBef>
                <a:spcPts val="600"/>
              </a:spcBef>
            </a:pPr>
            <a:r>
              <a:rPr lang="en" sz="2000" b="1" dirty="0"/>
              <a:t>Why was Phinehas chosen to head the investigating committee</a:t>
            </a:r>
            <a:br>
              <a:rPr lang="en" sz="2000" b="1" dirty="0"/>
            </a:br>
            <a:r>
              <a:rPr lang="en" sz="2000" b="1" dirty="0"/>
              <a:t>(Josh. 22:13-14)?</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323439"/>
          </a:xfrm>
          <a:prstGeom prst="rect">
            <a:avLst/>
          </a:prstGeom>
          <a:noFill/>
        </p:spPr>
        <p:txBody>
          <a:bodyPr wrap="square">
            <a:spAutoFit/>
          </a:bodyPr>
          <a:lstStyle/>
          <a:p>
            <a:pPr>
              <a:spcBef>
                <a:spcPts val="600"/>
              </a:spcBef>
            </a:pPr>
            <a:r>
              <a:rPr lang="en" sz="2000" b="1" dirty="0"/>
              <a:t>Phinehas's speech made perfect sense. If sacrifices were offered on the newly erected altar, God would punish all of Israel for it (Josh. 22:18b).</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en" sz="2000" b="1" dirty="0"/>
              <a:t>Phinehas, the high priest's son, had been relentless in stopping the sin at Baal-Peor (Num. 25:7-8). In his speech, he linked this sin to Achan's sin and equated it with the one supposedly committed by the two and a half tribes (Josh. 22:16-20).</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spcBef>
                <a:spcPts val="600"/>
              </a:spcBef>
            </a:pPr>
            <a:r>
              <a:rPr lang="en" sz="2000" b="1" dirty="0"/>
              <a:t>However, he gave them the opportunity to rectify this mistake, before they committed the sin: he offered them the chance to return to the Jordan side where the Sanctuary was (Josh. 22:19).</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KIND ANSWER</a:t>
            </a: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42848"/>
            <a:ext cx="12192000" cy="646331"/>
          </a:xfrm>
          <a:prstGeom prst="rect">
            <a:avLst/>
          </a:prstGeom>
          <a:noFill/>
        </p:spPr>
        <p:txBody>
          <a:bodyPr wrap="square">
            <a:spAutoFit/>
          </a:bodyPr>
          <a:lstStyle/>
          <a:p>
            <a:pPr algn="ctr"/>
            <a:r>
              <a:rPr lang="en"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t>
            </a:r>
            <a:r>
              <a:rPr lang="en-US"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If we have built our own altar to turn away from the Lord and to offer burnt offerings and grain offerings, or to sacrifice fellowship offerings on it, may the Lord himself call us to account</a:t>
            </a:r>
            <a:r>
              <a:rPr lang="en"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(Joshua 22:23)</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2246769"/>
          </a:xfrm>
          <a:prstGeom prst="rect">
            <a:avLst/>
          </a:prstGeom>
          <a:noFill/>
        </p:spPr>
        <p:txBody>
          <a:bodyPr wrap="square" rtlCol="0">
            <a:spAutoFit/>
          </a:bodyPr>
          <a:lstStyle/>
          <a:p>
            <a:pPr>
              <a:spcBef>
                <a:spcPts val="600"/>
              </a:spcBef>
            </a:pPr>
            <a:r>
              <a:rPr lang="en" sz="2000" b="1" dirty="0"/>
              <a:t>The tribes of Reuben and Gad, and the half-tribe of Manasseh, when accused, acted in an exemplary manner:</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1199782420"/>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spcBef>
                <a:spcPts val="600"/>
              </a:spcBef>
            </a:pPr>
            <a:r>
              <a:rPr lang="en" sz="2000" b="1" dirty="0"/>
              <a:t>When the Israelites did not know the motivations of their brothers for building the altar, they assumed: rebellion, a desire for separation, and divine punishment.</a:t>
            </a: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812440"/>
            <a:ext cx="7799670" cy="1015663"/>
          </a:xfrm>
          <a:prstGeom prst="rect">
            <a:avLst/>
          </a:prstGeom>
          <a:noFill/>
        </p:spPr>
        <p:txBody>
          <a:bodyPr wrap="square">
            <a:spAutoFit/>
          </a:bodyPr>
          <a:lstStyle/>
          <a:p>
            <a:pPr>
              <a:spcBef>
                <a:spcPts val="600"/>
              </a:spcBef>
            </a:pPr>
            <a:r>
              <a:rPr lang="en" sz="2000" b="1" dirty="0"/>
              <a:t>Although the accused tribes could have felt offended by the accusations and reacted violently in their defense, thanks to their friendly response, war was avoided.</a:t>
            </a: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1015663"/>
          </a:xfrm>
          <a:prstGeom prst="rect">
            <a:avLst/>
          </a:prstGeom>
          <a:noFill/>
        </p:spPr>
        <p:txBody>
          <a:bodyPr wrap="square">
            <a:spAutoFit/>
          </a:bodyPr>
          <a:lstStyle/>
          <a:p>
            <a:pPr>
              <a:spcBef>
                <a:spcPts val="600"/>
              </a:spcBef>
            </a:pPr>
            <a:r>
              <a:rPr lang="en" sz="2000" b="1" dirty="0"/>
              <a:t>The reality was: a desire to remain united with their brothers and avoid a future separation on the part of the Israelites </a:t>
            </a:r>
            <a:br>
              <a:rPr lang="es-ES" sz="2000" b="1" dirty="0"/>
            </a:br>
            <a:r>
              <a:rPr lang="en" sz="2000" b="1" dirty="0"/>
              <a:t>(Josh. 22:24-26).</a:t>
            </a: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en"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RECONCILIATION</a:t>
            </a: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571797"/>
            <a:ext cx="9029699" cy="923330"/>
          </a:xfrm>
          <a:prstGeom prst="rect">
            <a:avLst/>
          </a:prstGeom>
          <a:noFill/>
        </p:spPr>
        <p:txBody>
          <a:bodyPr wrap="square">
            <a:spAutoFit/>
          </a:bodyPr>
          <a:lstStyle/>
          <a:p>
            <a:pPr algn="ctr"/>
            <a:r>
              <a:rPr lang="en" b="1" dirty="0">
                <a:latin typeface="Comic Sans MS" panose="030F0702030302020204" pitchFamily="66" charset="0"/>
              </a:rPr>
              <a:t>“</a:t>
            </a:r>
            <a:r>
              <a:rPr lang="en-US" b="1" dirty="0">
                <a:latin typeface="Comic Sans MS" panose="030F0702030302020204" pitchFamily="66" charset="0"/>
              </a:rPr>
              <a:t>They were glad to hear the report and praised God. And they talked no more about going to war against them to devastate the country where the Reubenites and the Gadites lived</a:t>
            </a:r>
            <a:r>
              <a:rPr lang="en" b="1" dirty="0">
                <a:latin typeface="Comic Sans MS" panose="030F0702030302020204" pitchFamily="66" charset="0"/>
              </a:rPr>
              <a:t>” </a:t>
            </a:r>
            <a:r>
              <a:rPr lang="en" sz="1400" b="1" dirty="0">
                <a:latin typeface="Comic Sans MS" panose="030F0702030302020204" pitchFamily="66" charset="0"/>
              </a:rPr>
              <a:t>(Joshua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1" y="1568946"/>
            <a:ext cx="656272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Seeing that the accusation was unfounded, Phinehas and the Israelite delegation were relieved (Josh. 22:30-31). For their part, when the Israelites learned the truth, they rejoiced and praised God (Josh. 22:32-33).</a:t>
            </a: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1229545672"/>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523875"/>
            <a:ext cx="10372725" cy="5416868"/>
          </a:xfrm>
          <a:prstGeom prst="rect">
            <a:avLst/>
          </a:prstGeom>
          <a:noFill/>
        </p:spPr>
        <p:txBody>
          <a:bodyPr wrap="square" rtlCol="0">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children of Gad and Reuben now placed upon their altar an inscription pointing out the purpose for which it was erected; and they said, “It shall be a witness between us that Jehovah is God.” Thus they endeavored to prevent future misapprehension and to remove what might be a cause of temptation.</a:t>
            </a:r>
          </a:p>
          <a:p>
            <a:pPr>
              <a:spcBef>
                <a:spcPts val="600"/>
              </a:spcBef>
            </a:pPr>
            <a:r>
              <a:rPr lang="en-US" sz="2400" b="1" dirty="0">
                <a:latin typeface="Constantia" panose="02030602050306030303" pitchFamily="18" charset="0"/>
              </a:rPr>
              <a:t>How often serious difficulties arise from a simple misunderstanding, even among those who are actuated by the worthiest motives; and without the exercise of courtesy and forbearance, what serious and even fatal results may follow […]</a:t>
            </a:r>
          </a:p>
          <a:p>
            <a:pPr>
              <a:spcBef>
                <a:spcPts val="600"/>
              </a:spcBef>
            </a:pPr>
            <a:r>
              <a:rPr lang="en-US" sz="2400" b="1" dirty="0">
                <a:latin typeface="Constantia" panose="02030602050306030303" pitchFamily="18" charset="0"/>
              </a:rPr>
              <a:t>No one was ever reclaimed from a wrong position by censure and reproach; but many are thus driven further from the right path and led to harden their hearts against conviction. A spirit of kindness, a courteous, forbearing deportment may save the erring and hide a multitude of sins”</a:t>
            </a:r>
            <a:endParaRPr lang="en" sz="2400" b="1" dirty="0">
              <a:latin typeface="Constantia" panose="02030602050306030303" pitchFamily="18"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7484710" y="6064597"/>
            <a:ext cx="3806171" cy="338554"/>
          </a:xfrm>
          <a:prstGeom prst="rect">
            <a:avLst/>
          </a:prstGeom>
          <a:noFill/>
        </p:spPr>
        <p:txBody>
          <a:bodyPr wrap="none" rtlCol="0">
            <a:spAutoFit/>
          </a:bodyPr>
          <a:lstStyle/>
          <a:p>
            <a:pPr algn="r"/>
            <a:r>
              <a:rPr lang="en" sz="1600" b="1" dirty="0"/>
              <a:t>EGW (Patriarchs and Prophets, pp. 519)</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425</TotalTime>
  <Words>1285</Words>
  <Application>Microsoft Office PowerPoint</Application>
  <PresentationFormat>Panorámica</PresentationFormat>
  <Paragraphs>60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Aptos</vt:lpstr>
      <vt:lpstr>Arial</vt:lpstr>
      <vt:lpstr>Constantia</vt:lpstr>
      <vt:lpstr>Comic Sans MS</vt:lpstr>
      <vt:lpstr>Aptos Display</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72</cp:revision>
  <dcterms:created xsi:type="dcterms:W3CDTF">2025-11-15T16:15:13Z</dcterms:created>
  <dcterms:modified xsi:type="dcterms:W3CDTF">2025-11-24T07:04:37Z</dcterms:modified>
</cp:coreProperties>
</file>