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27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s-ES" sz="1800" b="1" dirty="0"/>
            <a:t>Pablo se dirigió a Frigia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s-ES" sz="1800" b="1"/>
            <a:t>Ni allí ni en Galacia pudo predicar (6b)</a:t>
          </a:r>
          <a:endParaRPr lang="es-ES" sz="180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s-ES" sz="1800" b="1"/>
            <a:t>Llegó a Misia (7a)</a:t>
          </a:r>
          <a:endParaRPr lang="es-ES" sz="180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s-ES" sz="1800" b="1"/>
            <a:t>Intentó ir a Bitinia, pero no pudo (7b)</a:t>
          </a:r>
          <a:endParaRPr lang="es-ES" sz="180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s-ES" sz="1800" b="1"/>
            <a:t>Fue a Troas, donde tuvo una visión (8-10)</a:t>
          </a:r>
          <a:endParaRPr lang="es-ES" sz="180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s-ES" sz="1800" b="1"/>
            <a:t>Zarpó a Samotracia (11a)</a:t>
          </a:r>
          <a:endParaRPr lang="es-ES" sz="180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s-ES" sz="1800" b="1" dirty="0"/>
            <a:t>De allí a </a:t>
          </a:r>
          <a:r>
            <a:rPr lang="es-ES" sz="1800" b="1" dirty="0" err="1"/>
            <a:t>Neápolis</a:t>
          </a:r>
          <a:r>
            <a:rPr lang="es-ES" sz="1800" b="1" dirty="0"/>
            <a:t>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s-ES" sz="1800" b="1" dirty="0"/>
            <a:t>Finalmente, llegó a Filipos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La introducción de las cartas a los filipenses y a los colosenses, muy similares, nos muestran dos aspectos importantes (</a:t>
          </a:r>
          <a:r>
            <a:rPr lang="es-ES" sz="2000" b="1" dirty="0" err="1">
              <a:effectLst>
                <a:outerShdw blurRad="38100" dist="38100" dir="2700000" algn="tl">
                  <a:srgbClr val="000000">
                    <a:alpha val="43137"/>
                  </a:srgbClr>
                </a:outerShdw>
              </a:effectLst>
            </a:rPr>
            <a:t>Flp</a:t>
          </a:r>
          <a:r>
            <a:rPr lang="es-ES" sz="2000" b="1" dirty="0">
              <a:effectLst>
                <a:outerShdw blurRad="38100" dist="38100" dir="2700000" algn="tl">
                  <a:srgbClr val="000000">
                    <a:alpha val="43137"/>
                  </a:srgbClr>
                </a:outerShdw>
              </a:effectLst>
            </a:rPr>
            <a:t>. 1:1; Col.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s-ES" sz="2000" b="1" dirty="0">
              <a:effectLst>
                <a:outerShdw blurRad="38100" dist="38100" dir="2700000" algn="tl">
                  <a:srgbClr val="000000">
                    <a:alpha val="43137"/>
                  </a:srgbClr>
                </a:outerShdw>
              </a:effectLst>
            </a:rPr>
            <a:t>Para Dios, los miembros de iglesia son santos y fieles, a pesar de sus errores</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la iglesia existe un orden, donde algunos de sus miembros tienen más autoridad y responsabilidad que otros:</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Pablo es apóstol, dirigente de más alto nivel</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Timoteo es su colaborador (pastor)</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obispos son dirigentes locales (ancianos)</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diáconos administran la iglesia</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Pablo se dirigió a Frigia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Ni allí ni en Galacia pudo predicar (6b)</a:t>
          </a:r>
          <a:endParaRPr lang="es-ES" sz="1800" kern="120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Llegó a Misia (7a)</a:t>
          </a:r>
          <a:endParaRPr lang="es-ES" sz="1800" kern="120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Intentó ir a Bitinia, pero no pudo (7b)</a:t>
          </a:r>
          <a:endParaRPr lang="es-ES" sz="1800" kern="120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Fue a Troas, donde tuvo una visión (8-10)</a:t>
          </a:r>
          <a:endParaRPr lang="es-ES" sz="1800" kern="120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Zarpó a Samotracia (11a)</a:t>
          </a:r>
          <a:endParaRPr lang="es-ES" sz="1800" kern="120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De allí a </a:t>
          </a:r>
          <a:r>
            <a:rPr lang="es-ES" sz="1800" b="1" kern="1200" dirty="0" err="1"/>
            <a:t>Neápolis</a:t>
          </a:r>
          <a:r>
            <a:rPr lang="es-ES" sz="1800" b="1" kern="1200" dirty="0"/>
            <a:t> (11b)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Finalmente, llegó a Filipos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84020"/>
          <a:ext cx="585969" cy="1928248"/>
        </a:xfrm>
        <a:custGeom>
          <a:avLst/>
          <a:gdLst/>
          <a:ahLst/>
          <a:cxnLst/>
          <a:rect l="0" t="0" r="0" b="0"/>
          <a:pathLst>
            <a:path>
              <a:moveTo>
                <a:pt x="0" y="0"/>
              </a:moveTo>
              <a:lnTo>
                <a:pt x="0" y="1928248"/>
              </a:lnTo>
              <a:lnTo>
                <a:pt x="585969" y="192824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84020"/>
          <a:ext cx="585969" cy="1389718"/>
        </a:xfrm>
        <a:custGeom>
          <a:avLst/>
          <a:gdLst/>
          <a:ahLst/>
          <a:cxnLst/>
          <a:rect l="0" t="0" r="0" b="0"/>
          <a:pathLst>
            <a:path>
              <a:moveTo>
                <a:pt x="0" y="0"/>
              </a:moveTo>
              <a:lnTo>
                <a:pt x="0" y="1389718"/>
              </a:lnTo>
              <a:lnTo>
                <a:pt x="585969" y="138971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84020"/>
          <a:ext cx="585969" cy="851188"/>
        </a:xfrm>
        <a:custGeom>
          <a:avLst/>
          <a:gdLst/>
          <a:ahLst/>
          <a:cxnLst/>
          <a:rect l="0" t="0" r="0" b="0"/>
          <a:pathLst>
            <a:path>
              <a:moveTo>
                <a:pt x="0" y="0"/>
              </a:moveTo>
              <a:lnTo>
                <a:pt x="0" y="851188"/>
              </a:lnTo>
              <a:lnTo>
                <a:pt x="585969" y="85118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84020"/>
          <a:ext cx="585969" cy="312658"/>
        </a:xfrm>
        <a:custGeom>
          <a:avLst/>
          <a:gdLst/>
          <a:ahLst/>
          <a:cxnLst/>
          <a:rect l="0" t="0" r="0" b="0"/>
          <a:pathLst>
            <a:path>
              <a:moveTo>
                <a:pt x="0" y="0"/>
              </a:moveTo>
              <a:lnTo>
                <a:pt x="0" y="312658"/>
              </a:lnTo>
              <a:lnTo>
                <a:pt x="585969" y="31265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739280"/>
          <a:ext cx="2347031" cy="279359"/>
        </a:xfrm>
        <a:custGeom>
          <a:avLst/>
          <a:gdLst/>
          <a:ahLst/>
          <a:cxnLst/>
          <a:rect l="0" t="0" r="0" b="0"/>
          <a:pathLst>
            <a:path>
              <a:moveTo>
                <a:pt x="0" y="0"/>
              </a:moveTo>
              <a:lnTo>
                <a:pt x="0" y="199717"/>
              </a:lnTo>
              <a:lnTo>
                <a:pt x="2347031" y="199717"/>
              </a:lnTo>
              <a:lnTo>
                <a:pt x="2347031"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739280"/>
          <a:ext cx="3667325" cy="279359"/>
        </a:xfrm>
        <a:custGeom>
          <a:avLst/>
          <a:gdLst/>
          <a:ahLst/>
          <a:cxnLst/>
          <a:rect l="0" t="0" r="0" b="0"/>
          <a:pathLst>
            <a:path>
              <a:moveTo>
                <a:pt x="3667325" y="0"/>
              </a:moveTo>
              <a:lnTo>
                <a:pt x="3667325" y="199717"/>
              </a:lnTo>
              <a:lnTo>
                <a:pt x="0" y="199717"/>
              </a:lnTo>
              <a:lnTo>
                <a:pt x="0"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45197" y="0"/>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 introducción de las cartas a los filipenses y a los colosenses, muy similares, nos muestran dos aspectos importantes (</a:t>
          </a:r>
          <a:r>
            <a:rPr lang="es-ES" sz="2000" b="1" kern="1200" dirty="0" err="1">
              <a:effectLst>
                <a:outerShdw blurRad="38100" dist="38100" dir="2700000" algn="tl">
                  <a:srgbClr val="000000">
                    <a:alpha val="43137"/>
                  </a:srgbClr>
                </a:outerShdw>
              </a:effectLst>
            </a:rPr>
            <a:t>Flp</a:t>
          </a:r>
          <a:r>
            <a:rPr lang="es-ES" sz="2000" b="1" kern="1200" dirty="0">
              <a:effectLst>
                <a:outerShdw blurRad="38100" dist="38100" dir="2700000" algn="tl">
                  <a:srgbClr val="000000">
                    <a:alpha val="43137"/>
                  </a:srgbClr>
                </a:outerShdw>
              </a:effectLst>
            </a:rPr>
            <a:t>. 1:1; Col. 1:1-2)</a:t>
          </a:r>
          <a:endParaRPr lang="es-ES" sz="2000" kern="1200" dirty="0">
            <a:effectLst>
              <a:outerShdw blurRad="38100" dist="38100" dir="2700000" algn="tl">
                <a:srgbClr val="000000">
                  <a:alpha val="43137"/>
                </a:srgbClr>
              </a:outerShdw>
            </a:effectLst>
          </a:endParaRPr>
        </a:p>
      </dsp:txBody>
      <dsp:txXfrm>
        <a:off x="1545197" y="0"/>
        <a:ext cx="8788590"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s-ES" sz="2000" b="1" kern="1200" dirty="0">
              <a:effectLst>
                <a:outerShdw blurRad="38100" dist="38100" dir="2700000" algn="tl">
                  <a:srgbClr val="000000">
                    <a:alpha val="43137"/>
                  </a:srgbClr>
                </a:outerShdw>
              </a:effectLst>
            </a:rPr>
            <a:t>Para Dios, los miembros de iglesia son santos y fieles, a pesar de sus errores</a:t>
          </a:r>
          <a:endParaRPr lang="es-ES" sz="2000" kern="1200" dirty="0">
            <a:effectLst>
              <a:outerShdw blurRad="38100" dist="38100" dir="2700000" algn="tl">
                <a:srgbClr val="000000">
                  <a:alpha val="43137"/>
                </a:srgbClr>
              </a:outerShdw>
            </a:effectLst>
          </a:endParaRPr>
        </a:p>
      </dsp:txBody>
      <dsp:txXfrm>
        <a:off x="4777" y="1018639"/>
        <a:ext cx="4534779" cy="686329"/>
      </dsp:txXfrm>
    </dsp:sp>
    <dsp:sp modelId="{EA48EA70-2FFB-4370-BD91-D187F270BA36}">
      <dsp:nvSpPr>
        <dsp:cNvPr id="0" name=""/>
        <dsp:cNvSpPr/>
      </dsp:nvSpPr>
      <dsp:spPr>
        <a:xfrm>
          <a:off x="4698840" y="1018639"/>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la iglesia existe un orden, donde algunos de sus miembros tienen más autoridad y responsabilidad que otros:</a:t>
          </a:r>
        </a:p>
      </dsp:txBody>
      <dsp:txXfrm>
        <a:off x="4698840" y="1018639"/>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Pablo es apóstol, dirigente de más alto nivel</a:t>
          </a: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Timoteo es su colaborador (pastor)</a:t>
          </a:r>
        </a:p>
      </dsp:txBody>
      <dsp:txXfrm>
        <a:off x="6002346" y="2345585"/>
        <a:ext cx="5408790" cy="379246"/>
      </dsp:txXfrm>
    </dsp:sp>
    <dsp:sp modelId="{BE6EF37F-EF03-4052-934A-E646F749B2C0}">
      <dsp:nvSpPr>
        <dsp:cNvPr id="0" name=""/>
        <dsp:cNvSpPr/>
      </dsp:nvSpPr>
      <dsp:spPr>
        <a:xfrm>
          <a:off x="6002346" y="2884115"/>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obispos son dirigentes locales (ancianos)</a:t>
          </a:r>
        </a:p>
      </dsp:txBody>
      <dsp:txXfrm>
        <a:off x="6002346" y="2884115"/>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diáconos administran la iglesia</a:t>
          </a: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22/12/2025</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22/12/2025</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es-ES" sz="4400" b="1" spc="50" dirty="0">
                <a:ln w="41275">
                  <a:noFill/>
                </a:ln>
                <a:solidFill>
                  <a:schemeClr val="accent5">
                    <a:lumMod val="75000"/>
                  </a:schemeClr>
                </a:solidFill>
                <a:effectLst>
                  <a:glow rad="152400">
                    <a:srgbClr val="F6F7B3"/>
                  </a:glow>
                </a:effectLst>
              </a:rPr>
              <a:t>PERSEGUIDOS,</a:t>
            </a:r>
            <a:r>
              <a:rPr lang="es-ES" sz="4400" b="1" spc="50" dirty="0">
                <a:ln w="41275">
                  <a:noFill/>
                </a:ln>
                <a:solidFill>
                  <a:schemeClr val="accent5">
                    <a:lumMod val="75000"/>
                  </a:schemeClr>
                </a:solidFill>
                <a:effectLst>
                  <a:glow rad="127000">
                    <a:srgbClr val="F6F7B3"/>
                  </a:glow>
                </a:effectLst>
              </a:rPr>
              <a:t> PERO NO </a:t>
            </a:r>
            <a:r>
              <a:rPr lang="es-ES" sz="4400" b="1" spc="50" dirty="0">
                <a:ln w="41275">
                  <a:noFill/>
                </a:ln>
                <a:solidFill>
                  <a:schemeClr val="accent5">
                    <a:lumMod val="75000"/>
                  </a:schemeClr>
                </a:solidFill>
                <a:effectLst>
                  <a:glow rad="152400">
                    <a:srgbClr val="F6F7B3"/>
                  </a:glow>
                </a:effectLst>
              </a:rPr>
              <a:t>OLVIDADOS</a:t>
            </a: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584775"/>
          </a:xfrm>
          <a:prstGeom prst="rect">
            <a:avLst/>
          </a:prstGeom>
          <a:noFill/>
        </p:spPr>
        <p:txBody>
          <a:bodyPr wrap="square" rtlCol="0">
            <a:spAutoFit/>
          </a:bodyPr>
          <a:lstStyle/>
          <a:p>
            <a:pPr algn="ctr"/>
            <a:r>
              <a:rPr lang="es-ES" sz="1600" b="1" dirty="0">
                <a:solidFill>
                  <a:srgbClr val="F9F7C2"/>
                </a:solidFill>
                <a:effectLst>
                  <a:outerShdw blurRad="38100" dist="38100" dir="2700000" algn="tl">
                    <a:srgbClr val="000000">
                      <a:alpha val="43137"/>
                    </a:srgbClr>
                  </a:outerShdw>
                </a:effectLst>
              </a:rPr>
              <a:t>Lección 1 para el 3 de enero de 2026</a:t>
            </a: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HISTORIA DE FILIPOS</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0000"/>
                </a:solidFill>
                <a:latin typeface="Comic Sans MS" panose="030F0702030302020204" pitchFamily="66" charset="0"/>
              </a:rPr>
              <a:t>“Y se le mostró a Pablo una visión de noche: un varón macedonio estaba en pie, rogándole y diciendo: Pasa a Macedonia y ayúdanos” </a:t>
            </a:r>
            <a:r>
              <a:rPr lang="es-ES" sz="1400" b="1" dirty="0">
                <a:solidFill>
                  <a:srgbClr val="960000"/>
                </a:solidFill>
                <a:latin typeface="Comic Sans MS" panose="030F0702030302020204" pitchFamily="66" charset="0"/>
              </a:rPr>
              <a:t>(Hechos 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a:spcBef>
                <a:spcPts val="600"/>
              </a:spcBef>
            </a:pPr>
            <a:r>
              <a:rPr lang="es-ES" sz="2000" b="1" dirty="0"/>
              <a:t>La costumbre de Pablo al llegar a una nueva ciudad era visitar la sinagoga. ¡Pero en Filipos no había sinagoga! El sábado encontraron un lugar de adoración y allí predicaron a las mujeres reunidas (</a:t>
            </a:r>
            <a:r>
              <a:rPr lang="es-ES" sz="2000" b="1" dirty="0" err="1"/>
              <a:t>Hch</a:t>
            </a:r>
            <a:r>
              <a:rPr lang="es-ES" sz="2000" b="1" dirty="0"/>
              <a:t>.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2246769"/>
          </a:xfrm>
          <a:prstGeom prst="rect">
            <a:avLst/>
          </a:prstGeom>
          <a:noFill/>
        </p:spPr>
        <p:txBody>
          <a:bodyPr wrap="square">
            <a:spAutoFit/>
          </a:bodyPr>
          <a:lstStyle/>
          <a:p>
            <a:pPr>
              <a:spcBef>
                <a:spcPts val="600"/>
              </a:spcBef>
            </a:pPr>
            <a:r>
              <a:rPr lang="es-ES" sz="2000" b="1" dirty="0"/>
              <a:t>Pero el enemigo no se quedó quieto. Instó a una adivina para que, aparentando apoyar a Pablo, confundiese las mentes de las personas (</a:t>
            </a:r>
            <a:r>
              <a:rPr lang="es-ES" sz="2000" b="1" dirty="0" err="1"/>
              <a:t>Hch</a:t>
            </a:r>
            <a:r>
              <a:rPr lang="es-ES" sz="2000" b="1" dirty="0"/>
              <a:t>. 16:16-17). Cuando la muchacha fue liberada comenzaron los problemas para Pablo y Silas (</a:t>
            </a:r>
            <a:r>
              <a:rPr lang="es-ES" sz="2000" b="1" dirty="0" err="1"/>
              <a:t>Hch</a:t>
            </a:r>
            <a:r>
              <a:rPr lang="es-ES" sz="2000" b="1" dirty="0"/>
              <a:t>.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es-ES" sz="2000" b="1" dirty="0"/>
              <a:t>De esta reunión surgió la primera conversa europea: Lidia. Ella fue bautizada, junto a toda su familia (</a:t>
            </a:r>
            <a:r>
              <a:rPr lang="es-ES" sz="2000" b="1" dirty="0" err="1"/>
              <a:t>Hch</a:t>
            </a:r>
            <a:r>
              <a:rPr lang="es-ES" sz="2000" b="1" dirty="0"/>
              <a:t>.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370965"/>
            <a:ext cx="4901712" cy="1323439"/>
          </a:xfrm>
          <a:prstGeom prst="rect">
            <a:avLst/>
          </a:prstGeom>
          <a:noFill/>
        </p:spPr>
        <p:txBody>
          <a:bodyPr wrap="square">
            <a:spAutoFit/>
          </a:bodyPr>
          <a:lstStyle/>
          <a:p>
            <a:pPr>
              <a:spcBef>
                <a:spcPts val="600"/>
              </a:spcBef>
            </a:pPr>
            <a:r>
              <a:rPr lang="es-ES" sz="2000" b="1" dirty="0"/>
              <a:t>Resultado: la conversión del carcelero y su familia (</a:t>
            </a:r>
            <a:r>
              <a:rPr lang="es-ES" sz="2000" b="1" dirty="0" err="1"/>
              <a:t>Hch</a:t>
            </a:r>
            <a:r>
              <a:rPr lang="es-ES" sz="2000" b="1" dirty="0"/>
              <a:t>. 16:25-33). No hay duda de que el Evangelio entró en Europa con el poder y la dirección del Espíritu Santo.</a:t>
            </a: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HISTORIA DE COLOSAS</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AB3B39"/>
                </a:solidFill>
                <a:latin typeface="Comic Sans MS" panose="030F0702030302020204" pitchFamily="66" charset="0"/>
              </a:rPr>
              <a:t>“como lo habéis aprendido de </a:t>
            </a:r>
            <a:r>
              <a:rPr lang="es-ES" b="1" dirty="0" err="1">
                <a:solidFill>
                  <a:srgbClr val="AB3B39"/>
                </a:solidFill>
                <a:latin typeface="Comic Sans MS" panose="030F0702030302020204" pitchFamily="66" charset="0"/>
              </a:rPr>
              <a:t>Epafras</a:t>
            </a:r>
            <a:r>
              <a:rPr lang="es-ES" b="1" dirty="0">
                <a:solidFill>
                  <a:srgbClr val="AB3B39"/>
                </a:solidFill>
                <a:latin typeface="Comic Sans MS" panose="030F0702030302020204" pitchFamily="66" charset="0"/>
              </a:rPr>
              <a:t>, nuestro consiervo amado, que es un fiel ministro de Cristo para vosotros” </a:t>
            </a:r>
            <a:r>
              <a:rPr lang="es-ES" sz="1400" b="1" dirty="0">
                <a:solidFill>
                  <a:srgbClr val="AB3B39"/>
                </a:solidFill>
                <a:latin typeface="Comic Sans MS" panose="030F0702030302020204" pitchFamily="66" charset="0"/>
              </a:rPr>
              <a:t>(Colosenses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289147" cy="1323439"/>
          </a:xfrm>
          <a:prstGeom prst="rect">
            <a:avLst/>
          </a:prstGeom>
          <a:noFill/>
        </p:spPr>
        <p:txBody>
          <a:bodyPr wrap="square" rtlCol="0">
            <a:spAutoFit/>
          </a:bodyPr>
          <a:lstStyle/>
          <a:p>
            <a:pPr>
              <a:spcBef>
                <a:spcPts val="600"/>
              </a:spcBef>
            </a:pPr>
            <a:r>
              <a:rPr lang="es-ES" sz="2000" b="1" dirty="0" err="1"/>
              <a:t>Epafras</a:t>
            </a:r>
            <a:r>
              <a:rPr lang="es-ES" sz="2000" b="1" dirty="0"/>
              <a:t> fue compañero de Pablo durante su encarcelamiento en Roma (</a:t>
            </a:r>
            <a:r>
              <a:rPr lang="es-ES" sz="2000" b="1" dirty="0" err="1"/>
              <a:t>Flm</a:t>
            </a:r>
            <a:r>
              <a:rPr lang="es-ES" sz="2000" b="1" dirty="0"/>
              <a:t>. 23). Natural de Colosas (Col. 4:12), fue quien introdujo el evangelio en esa ciudad (Col.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289147" cy="1938992"/>
          </a:xfrm>
          <a:prstGeom prst="rect">
            <a:avLst/>
          </a:prstGeom>
          <a:noFill/>
        </p:spPr>
        <p:txBody>
          <a:bodyPr wrap="square">
            <a:spAutoFit/>
          </a:bodyPr>
          <a:lstStyle/>
          <a:p>
            <a:pPr>
              <a:spcBef>
                <a:spcPts val="600"/>
              </a:spcBef>
            </a:pPr>
            <a:r>
              <a:rPr lang="es-ES" sz="2000" b="1" dirty="0"/>
              <a:t>Uno de los esclavos de Filemón, Onésimo, se escapó a Roma, donde aceptó a Jesús por medio de Pablo (</a:t>
            </a:r>
            <a:r>
              <a:rPr lang="es-ES" sz="2000" b="1" dirty="0" err="1"/>
              <a:t>Flm</a:t>
            </a:r>
            <a:r>
              <a:rPr lang="es-ES" sz="2000" b="1" dirty="0"/>
              <a:t>. 10-11). Al devolver a Onésimo a su amo, Pablo mostró cómo debía ser la relación entre amos y esclavos, o jefes y subordinados (</a:t>
            </a:r>
            <a:r>
              <a:rPr lang="es-ES" sz="2000" b="1" dirty="0" err="1"/>
              <a:t>Flm</a:t>
            </a:r>
            <a:r>
              <a:rPr lang="es-ES" sz="2000" b="1" dirty="0"/>
              <a:t>.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09463"/>
            <a:ext cx="5289147" cy="2246769"/>
          </a:xfrm>
          <a:prstGeom prst="rect">
            <a:avLst/>
          </a:prstGeom>
          <a:noFill/>
        </p:spPr>
        <p:txBody>
          <a:bodyPr wrap="square">
            <a:spAutoFit/>
          </a:bodyPr>
          <a:lstStyle/>
          <a:p>
            <a:pPr>
              <a:spcBef>
                <a:spcPts val="600"/>
              </a:spcBef>
            </a:pPr>
            <a:r>
              <a:rPr lang="es-ES" sz="2000" b="1" dirty="0"/>
              <a:t>Colosas era una ciudad de la provincia de Frigia, cercana a </a:t>
            </a:r>
            <a:r>
              <a:rPr lang="es-ES" sz="2000" b="1" dirty="0" err="1"/>
              <a:t>Laodicea</a:t>
            </a:r>
            <a:r>
              <a:rPr lang="es-ES" sz="2000" b="1" dirty="0"/>
              <a:t> y a </a:t>
            </a:r>
            <a:r>
              <a:rPr lang="es-ES" sz="2000" b="1" dirty="0" err="1"/>
              <a:t>Heriápolis</a:t>
            </a:r>
            <a:r>
              <a:rPr lang="es-ES" sz="2000" b="1" dirty="0"/>
              <a:t>, donde también predicó </a:t>
            </a:r>
            <a:r>
              <a:rPr lang="es-ES" sz="2000" b="1" dirty="0" err="1"/>
              <a:t>Epafras</a:t>
            </a:r>
            <a:r>
              <a:rPr lang="es-ES" sz="2000" b="1" dirty="0"/>
              <a:t> (Col. 4:13). En ella había una gran población judía. Uno de los judíos más importantes que vivía allí era Filemón, colaborador de Pablo, en cuya casa se reunía una iglesia (</a:t>
            </a:r>
            <a:r>
              <a:rPr lang="es-ES" sz="2000" b="1" dirty="0" err="1"/>
              <a:t>Flm</a:t>
            </a:r>
            <a:r>
              <a:rPr lang="es-ES" sz="2000" b="1" dirty="0"/>
              <a:t>.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2">
                    <a:lumMod val="60000"/>
                    <a:lumOff val="40000"/>
                  </a:schemeClr>
                </a:solidFill>
                <a:effectLst>
                  <a:outerShdw blurRad="38100" dist="38100" dir="2700000" algn="tl">
                    <a:srgbClr val="000000">
                      <a:alpha val="43137"/>
                    </a:srgbClr>
                  </a:outerShdw>
                </a:effectLst>
              </a:rPr>
              <a:t>LAS IGLESIAS DE FILIPOS Y COLOSAS</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“Pablo y Timoteo, siervos de Jesucristo, a todos los santos en Cristo Jesús que están en Filipos, con los obispos y diáconos” </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(Filipenses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921761873"/>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a:spcBef>
                <a:spcPts val="600"/>
              </a:spcBef>
            </a:pPr>
            <a:r>
              <a:rPr lang="es-ES" sz="2000" b="1" dirty="0"/>
              <a:t>Desde la prisión, Pablo agradece a los filipenses la ayuda que le enviaron (</a:t>
            </a:r>
            <a:r>
              <a:rPr lang="es-ES" sz="2000" b="1" dirty="0" err="1"/>
              <a:t>Flp</a:t>
            </a:r>
            <a:r>
              <a:rPr lang="es-ES" sz="2000" b="1" dirty="0"/>
              <a:t>.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es-ES" sz="2000" b="1" dirty="0"/>
              <a:t>A los colosenses, les envía a sus colaboradores para confortarlos (Col. 4:7-9).</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370701"/>
          </a:xfrm>
          <a:prstGeom prst="rect">
            <a:avLst/>
          </a:prstGeom>
          <a:noFill/>
        </p:spPr>
        <p:txBody>
          <a:bodyPr wrap="square">
            <a:spAutoFit/>
          </a:bodyPr>
          <a:lstStyle/>
          <a:p>
            <a:pPr>
              <a:spcBef>
                <a:spcPts val="600"/>
              </a:spcBef>
            </a:pPr>
            <a:r>
              <a:rPr lang="es-ES" sz="2600" b="1" dirty="0">
                <a:latin typeface="Constantia" panose="02030602050306030303" pitchFamily="18" charset="0"/>
              </a:rPr>
              <a:t>“Consideremos por un momento la experiencia de Pablo. El apóstol fue encarcelado y encadenado en el momento en que parecía que su labor era más necesaria para fortalecer la sufrida y perseguida iglesia. Pero éste fue el momento en que el Señor obró y las victorias que ganó fueron preciosas.</a:t>
            </a:r>
          </a:p>
          <a:p>
            <a:pPr>
              <a:spcBef>
                <a:spcPts val="600"/>
              </a:spcBef>
            </a:pPr>
            <a:r>
              <a:rPr lang="es-ES" sz="2600" b="1" dirty="0">
                <a:latin typeface="Constantia" panose="02030602050306030303" pitchFamily="18" charset="0"/>
              </a:rPr>
              <a:t>Cuando en apariencia Pablo podía hacer menos, la verdad encontró entrada en el palacio real. No fueron los sermones magistrales de Pablo delante de estos hombres notables, sino sus cadenas lo que llamó la atención de ellos. Mediante su cautiverio el apóstol se transformó en un conquistador para Cristo. La paciencia y la humildad con las que él se sometió a su prolongado e injusto confinamiento impulsaron a estos hombres a pesar el carácter del apóstol”</a:t>
            </a:r>
          </a:p>
        </p:txBody>
      </p:sp>
      <p:sp>
        <p:nvSpPr>
          <p:cNvPr id="4" name="CuadroTexto 3">
            <a:extLst>
              <a:ext uri="{FF2B5EF4-FFF2-40B4-BE49-F238E27FC236}">
                <a16:creationId xmlns:a16="http://schemas.microsoft.com/office/drawing/2014/main" id="{7FA93103-BC9E-E5D5-8E03-10752B6FB7F0}"/>
              </a:ext>
            </a:extLst>
          </p:cNvPr>
          <p:cNvSpPr txBox="1"/>
          <p:nvPr/>
        </p:nvSpPr>
        <p:spPr>
          <a:xfrm>
            <a:off x="7617385" y="6519446"/>
            <a:ext cx="4417299" cy="338554"/>
          </a:xfrm>
          <a:prstGeom prst="rect">
            <a:avLst/>
          </a:prstGeom>
          <a:noFill/>
        </p:spPr>
        <p:txBody>
          <a:bodyPr wrap="none" rtlCol="0">
            <a:spAutoFit/>
          </a:bodyPr>
          <a:lstStyle/>
          <a:p>
            <a:pPr algn="r"/>
            <a:r>
              <a:rPr lang="es-ES" sz="1600" b="1" dirty="0"/>
              <a:t>E. G. W. (Reflejemos a Jesús, 10 de diciembre)</a:t>
            </a:r>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“¡Regocíjense en el Señor siempre! Repito: ¡Regocíjense!”</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Filipenses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AA0069"/>
                </a:solidFill>
              </a:rPr>
              <a:t>El autor de las epístolas:</a:t>
            </a:r>
          </a:p>
          <a:p>
            <a:pPr lvl="1">
              <a:spcBef>
                <a:spcPts val="600"/>
              </a:spcBef>
            </a:pPr>
            <a:r>
              <a:rPr lang="es-ES" sz="2000" b="1" dirty="0"/>
              <a:t>Pablo aprisionado.</a:t>
            </a:r>
          </a:p>
          <a:p>
            <a:pPr lvl="1">
              <a:spcBef>
                <a:spcPts val="600"/>
              </a:spcBef>
            </a:pPr>
            <a:r>
              <a:rPr lang="es-ES" sz="2000" b="1" dirty="0"/>
              <a:t>Embajador en cadenas.</a:t>
            </a:r>
          </a:p>
          <a:p>
            <a:pPr>
              <a:spcBef>
                <a:spcPts val="1800"/>
              </a:spcBef>
            </a:pPr>
            <a:r>
              <a:rPr lang="es-ES" sz="2000" b="1" dirty="0">
                <a:solidFill>
                  <a:srgbClr val="00AA6B"/>
                </a:solidFill>
              </a:rPr>
              <a:t>Los destinatarios:</a:t>
            </a:r>
          </a:p>
          <a:p>
            <a:pPr lvl="1">
              <a:spcBef>
                <a:spcPts val="600"/>
              </a:spcBef>
            </a:pPr>
            <a:r>
              <a:rPr lang="es-ES" sz="2000" b="1" dirty="0"/>
              <a:t>Historia de Filipos.</a:t>
            </a:r>
          </a:p>
          <a:p>
            <a:pPr lvl="1">
              <a:spcBef>
                <a:spcPts val="600"/>
              </a:spcBef>
            </a:pPr>
            <a:r>
              <a:rPr lang="es-ES" sz="2000" b="1" dirty="0"/>
              <a:t>Historia de Colosas.</a:t>
            </a:r>
          </a:p>
          <a:p>
            <a:pPr lvl="1">
              <a:spcBef>
                <a:spcPts val="600"/>
              </a:spcBef>
            </a:pPr>
            <a:r>
              <a:rPr lang="es-ES" sz="2000" b="1" dirty="0"/>
              <a:t>Las iglesias de Filipos y Colosas.</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50" y="195203"/>
            <a:ext cx="6534150" cy="1323439"/>
          </a:xfrm>
          <a:prstGeom prst="rect">
            <a:avLst/>
          </a:prstGeom>
          <a:noFill/>
        </p:spPr>
        <p:txBody>
          <a:bodyPr wrap="square" rtlCol="0">
            <a:spAutoFit/>
          </a:bodyPr>
          <a:lstStyle/>
          <a:p>
            <a:pPr>
              <a:spcBef>
                <a:spcPts val="600"/>
              </a:spcBef>
            </a:pPr>
            <a:r>
              <a:rPr lang="es-ES" sz="2000" b="1" dirty="0"/>
              <a:t>Durante todo su ministerio, Pablo se propuso presentar, ante todos aquellos que quisieran escucharle, al único capaz de unir el Cielo y la Tierra: Jesucristo, el Salvador.</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a:spcBef>
                <a:spcPts val="600"/>
              </a:spcBef>
            </a:pPr>
            <a:r>
              <a:rPr lang="es-ES" sz="2000" b="1" dirty="0"/>
              <a:t>Al hacerlo, nos mostró cómo puede la iglesia actual de Dios unirse con el Cielo para cumplir en la Tierra la Comisión que Jesús nos encargó.</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8" y="1518642"/>
            <a:ext cx="6534151" cy="1015663"/>
          </a:xfrm>
          <a:prstGeom prst="rect">
            <a:avLst/>
          </a:prstGeom>
          <a:noFill/>
        </p:spPr>
        <p:txBody>
          <a:bodyPr wrap="square">
            <a:spAutoFit/>
          </a:bodyPr>
          <a:lstStyle/>
          <a:p>
            <a:pPr>
              <a:spcBef>
                <a:spcPts val="600"/>
              </a:spcBef>
            </a:pPr>
            <a:r>
              <a:rPr lang="es-ES" sz="2000" b="1" dirty="0"/>
              <a:t>Al escribir sus cartas a los filipenses y a los colosenses hizo todo lo posible para acercar la iglesia al Cielo, y a los cristianos entre sí.</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es-ES" sz="3600" b="1" dirty="0">
                <a:solidFill>
                  <a:srgbClr val="5A3011"/>
                </a:solidFill>
                <a:latin typeface="+mj-lt"/>
                <a:ea typeface="+mj-ea"/>
                <a:cs typeface="+mj-cs"/>
              </a:rPr>
              <a:t>EL AUTOR DE LAS EPÍSTOLAS</a:t>
            </a: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0"/>
            <a:ext cx="12191999"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PABLO APRISIONADO</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“Pablo, prisionero de Jesucristo, y el hermano Timoteo, al amado Filemón, colaborador nuestro”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(Filemón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a:spcBef>
                <a:spcPts val="600"/>
              </a:spcBef>
            </a:pPr>
            <a:r>
              <a:rPr lang="es-ES" sz="2000" b="1" dirty="0"/>
              <a:t>Durante su primer encarcelamiento en Roma –entre los años 60 y 62 d.C.–, Pablo escribió, al menos, cinco epístolas: a los efesios, a los filipenses, a los colosenses, a Filemón, y a la iglesia de </a:t>
            </a:r>
            <a:r>
              <a:rPr lang="es-ES" sz="2000" b="1" dirty="0" err="1"/>
              <a:t>Laodicea</a:t>
            </a:r>
            <a:r>
              <a:rPr lang="es-ES" sz="2000" b="1" dirty="0"/>
              <a:t> (que no llegó hasta nosotros).</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295648" y="3501271"/>
            <a:ext cx="5915028" cy="1631216"/>
          </a:xfrm>
          <a:prstGeom prst="rect">
            <a:avLst/>
          </a:prstGeom>
          <a:noFill/>
        </p:spPr>
        <p:txBody>
          <a:bodyPr wrap="square">
            <a:spAutoFit/>
          </a:bodyPr>
          <a:lstStyle/>
          <a:p>
            <a:pPr>
              <a:spcBef>
                <a:spcPts val="600"/>
              </a:spcBef>
            </a:pPr>
            <a:r>
              <a:rPr lang="es-ES" sz="2000" b="1" dirty="0"/>
              <a:t>Al no existir acusaciones graves contra él, se le permitió vivir en una casa alquilada, custodiado siempre por un soldado romano (</a:t>
            </a:r>
            <a:r>
              <a:rPr lang="es-ES" sz="2000" b="1" dirty="0" err="1"/>
              <a:t>Hch</a:t>
            </a:r>
            <a:r>
              <a:rPr lang="es-ES" sz="2000" b="1" dirty="0"/>
              <a:t>. 28:16). Esto le permitió seguir predicando el evangelio, incluso a la propia guardia pretoriana (</a:t>
            </a:r>
            <a:r>
              <a:rPr lang="es-ES" sz="2000" b="1" dirty="0" err="1"/>
              <a:t>Flp</a:t>
            </a:r>
            <a:r>
              <a:rPr lang="es-ES" sz="2000" b="1" dirty="0"/>
              <a:t>.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295645" y="5079955"/>
            <a:ext cx="8896353" cy="1015663"/>
          </a:xfrm>
          <a:prstGeom prst="rect">
            <a:avLst/>
          </a:prstGeom>
          <a:noFill/>
        </p:spPr>
        <p:txBody>
          <a:bodyPr wrap="square">
            <a:spAutoFit/>
          </a:bodyPr>
          <a:lstStyle/>
          <a:p>
            <a:pPr>
              <a:spcBef>
                <a:spcPts val="600"/>
              </a:spcBef>
            </a:pPr>
            <a:r>
              <a:rPr lang="es-ES" sz="2000" b="1" dirty="0"/>
              <a:t>Al examinar las epístolas, podemos ver que Pablo contaba con muchos colaboradores (Col. 4:7-14; </a:t>
            </a:r>
            <a:r>
              <a:rPr lang="es-ES" sz="2000" b="1" dirty="0" err="1"/>
              <a:t>Flm</a:t>
            </a:r>
            <a:r>
              <a:rPr lang="es-ES" sz="2000" b="1" dirty="0"/>
              <a:t>. 23-24). También estaba en contacto con la casa del César (</a:t>
            </a:r>
            <a:r>
              <a:rPr lang="es-ES" sz="2000" b="1" dirty="0" err="1"/>
              <a:t>Flp</a:t>
            </a:r>
            <a:r>
              <a:rPr lang="es-ES" sz="2000" b="1" dirty="0"/>
              <a:t>.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295645" y="6090527"/>
            <a:ext cx="8896352" cy="707886"/>
          </a:xfrm>
          <a:prstGeom prst="rect">
            <a:avLst/>
          </a:prstGeom>
          <a:noFill/>
        </p:spPr>
        <p:txBody>
          <a:bodyPr wrap="square">
            <a:spAutoFit/>
          </a:bodyPr>
          <a:lstStyle/>
          <a:p>
            <a:pPr>
              <a:spcBef>
                <a:spcPts val="600"/>
              </a:spcBef>
            </a:pPr>
            <a:r>
              <a:rPr lang="es-ES" sz="2000" b="1" dirty="0"/>
              <a:t>Pablo tenía la esperanza de ser liberado pronto (</a:t>
            </a:r>
            <a:r>
              <a:rPr lang="es-ES" sz="2000" b="1" dirty="0" err="1"/>
              <a:t>Flm</a:t>
            </a:r>
            <a:r>
              <a:rPr lang="es-ES" sz="2000" b="1" dirty="0"/>
              <a:t>. 22), esperanza que no tenía ya en su segundo encarcelamiento (2Ti.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es-ES" sz="4400" b="1" spc="300" dirty="0">
                <a:ln w="13462">
                  <a:solidFill>
                    <a:schemeClr val="bg1"/>
                  </a:solidFill>
                  <a:prstDash val="solid"/>
                </a:ln>
                <a:solidFill>
                  <a:schemeClr val="accent5"/>
                </a:solidFill>
                <a:effectLst>
                  <a:outerShdw dist="12700" dir="2700000" algn="bl" rotWithShape="0">
                    <a:schemeClr val="accent4"/>
                  </a:outerShdw>
                </a:effectLst>
              </a:rPr>
              <a:t>EMBAJADOR EN CADENAS</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6E69"/>
                </a:solidFill>
                <a:latin typeface="Comic Sans MS" panose="030F0702030302020204" pitchFamily="66" charset="0"/>
              </a:rPr>
              <a:t>“por el cual soy embajador en cadenas; que con denuedo hable de él, como debo hablar” </a:t>
            </a:r>
            <a:r>
              <a:rPr lang="es-ES" sz="1400" b="1" dirty="0">
                <a:solidFill>
                  <a:srgbClr val="536E69"/>
                </a:solidFill>
                <a:latin typeface="Comic Sans MS" panose="030F0702030302020204" pitchFamily="66" charset="0"/>
              </a:rPr>
              <a:t>(Efesios 6:20)</a:t>
            </a:r>
            <a:endParaRPr lang="es-ES" b="1"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707886"/>
          </a:xfrm>
          <a:prstGeom prst="rect">
            <a:avLst/>
          </a:prstGeom>
          <a:noFill/>
        </p:spPr>
        <p:txBody>
          <a:bodyPr wrap="square" rtlCol="0">
            <a:spAutoFit/>
          </a:bodyPr>
          <a:lstStyle/>
          <a:p>
            <a:pPr>
              <a:spcBef>
                <a:spcPts val="600"/>
              </a:spcBef>
            </a:pPr>
            <a:r>
              <a:rPr lang="es-ES" sz="2000" b="1" dirty="0"/>
              <a:t>Desde el momento en que decidió ser embajador de Cristo, la vida de Pablo no fue fácil (2Co.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626346"/>
            <a:ext cx="6751588" cy="1015663"/>
          </a:xfrm>
          <a:prstGeom prst="rect">
            <a:avLst/>
          </a:prstGeom>
          <a:noFill/>
        </p:spPr>
        <p:txBody>
          <a:bodyPr wrap="square">
            <a:spAutoFit/>
          </a:bodyPr>
          <a:lstStyle/>
          <a:p>
            <a:pPr>
              <a:spcBef>
                <a:spcPts val="600"/>
              </a:spcBef>
            </a:pPr>
            <a:r>
              <a:rPr lang="es-ES" sz="2000" b="1" dirty="0"/>
              <a:t>En todas estas dificultades, Pablo nunca se consideró desamparado (2Co. 4:7-9). Al no poder predicar con libertad, se hizo un “embajador en cadenas” (Ef.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42009"/>
            <a:ext cx="5850195" cy="2246769"/>
          </a:xfrm>
          <a:prstGeom prst="rect">
            <a:avLst/>
          </a:prstGeom>
          <a:noFill/>
        </p:spPr>
        <p:txBody>
          <a:bodyPr wrap="square">
            <a:spAutoFit/>
          </a:bodyPr>
          <a:lstStyle/>
          <a:p>
            <a:pPr>
              <a:spcBef>
                <a:spcPts val="600"/>
              </a:spcBef>
            </a:pPr>
            <a:r>
              <a:rPr lang="es-ES" sz="2000" b="1" dirty="0"/>
              <a:t>La actitud de Pablo nos enseña que, cuando suframos penalidades por la predicación del evangelio, debemos poner nuestra plena confianza en Dios; tener siempre presente su Palabra (2Ti. 2:15); y aferrarnos del Espíritu Santo, el Consolador que nos da fuerza y valor (Zac.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10519"/>
            <a:ext cx="6026712" cy="1631216"/>
          </a:xfrm>
          <a:prstGeom prst="rect">
            <a:avLst/>
          </a:prstGeom>
          <a:noFill/>
        </p:spPr>
        <p:txBody>
          <a:bodyPr wrap="square">
            <a:spAutoFit/>
          </a:bodyPr>
          <a:lstStyle/>
          <a:p>
            <a:pPr>
              <a:spcBef>
                <a:spcPts val="600"/>
              </a:spcBef>
            </a:pPr>
            <a:r>
              <a:rPr lang="es-ES" sz="2000" b="1" dirty="0"/>
              <a:t>La Biblia registra solo tres encarcelamientos de Pablo antes de ser llevado a Roma: En Filipos (</a:t>
            </a:r>
            <a:r>
              <a:rPr lang="es-ES" sz="2000" b="1" dirty="0" err="1"/>
              <a:t>Hch</a:t>
            </a:r>
            <a:r>
              <a:rPr lang="es-ES" sz="2000" b="1" dirty="0"/>
              <a:t>. 16:22-24); en Jerusalén (</a:t>
            </a:r>
            <a:r>
              <a:rPr lang="es-ES" sz="2000" b="1" dirty="0" err="1"/>
              <a:t>Hch</a:t>
            </a:r>
            <a:r>
              <a:rPr lang="es-ES" sz="2000" b="1" dirty="0"/>
              <a:t>. 23:10); y en Cesárea (</a:t>
            </a:r>
            <a:r>
              <a:rPr lang="es-ES" sz="2000" b="1" dirty="0" err="1"/>
              <a:t>Hch</a:t>
            </a:r>
            <a:r>
              <a:rPr lang="es-ES" sz="2000" b="1" dirty="0"/>
              <a:t>. 23:33-35). Pero, seguramente, hubo varios más (2Co.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80314" y="2588031"/>
            <a:ext cx="3628082" cy="1200329"/>
          </a:xfrm>
          <a:prstGeom prst="rect">
            <a:avLst/>
          </a:prstGeom>
          <a:noFill/>
        </p:spPr>
        <p:txBody>
          <a:bodyPr wrap="square">
            <a:spAutoFit/>
          </a:bodyPr>
          <a:lstStyle/>
          <a:p>
            <a:pPr algn="ctr">
              <a:spcBef>
                <a:spcPts val="600"/>
              </a:spcBef>
            </a:pPr>
            <a:r>
              <a:rPr lang="es-ES" sz="3600" b="1" dirty="0">
                <a:solidFill>
                  <a:srgbClr val="2F5882"/>
                </a:solidFill>
                <a:latin typeface="+mj-lt"/>
                <a:ea typeface="+mj-ea"/>
                <a:cs typeface="+mj-cs"/>
              </a:rPr>
              <a:t>LOS DESTINATARIOS</a:t>
            </a: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“El apóstol Pablo sentía una profunda responsabilidad por los que se convertían por sus labores. Por encima de todas las cosas, anhelaba que fueran fieles, “para que yo pueda gloriarme en el día de Cristo—decía,—que no he corrido en vano, ni trabajado en vano.” Filipenses 2:6. Temblaba por el resultado de su ministerio. Sentía que hasta su propia salvación podría estar en peligro si no cumpliera su deber y la iglesia no cooperase con él en la obra de salvar almas”</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5280028" y="5954762"/>
            <a:ext cx="4552913" cy="338554"/>
          </a:xfrm>
          <a:prstGeom prst="rect">
            <a:avLst/>
          </a:prstGeom>
          <a:noFill/>
        </p:spPr>
        <p:txBody>
          <a:bodyPr wrap="none" rtlCol="0">
            <a:spAutoFit/>
          </a:bodyPr>
          <a:lstStyle/>
          <a:p>
            <a:pPr algn="r"/>
            <a:r>
              <a:rPr lang="es-ES" sz="1600" b="1" dirty="0"/>
              <a:t>E. G. W. (Los hechos de los apóstoles, pág. 168)</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HISTORIA DE FILIPOS</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algn="ct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“Y se le mostró a Pablo una visión de noche: un varón macedonio estaba en pie, rogándole y diciendo: Pasa a Macedonia y ayúdanos”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(Hechos 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966436" cy="400110"/>
          </a:xfrm>
          <a:prstGeom prst="rect">
            <a:avLst/>
          </a:prstGeom>
          <a:noFill/>
        </p:spPr>
        <p:txBody>
          <a:bodyPr wrap="none" rtlCol="0">
            <a:spAutoFit/>
          </a:bodyPr>
          <a:lstStyle/>
          <a:p>
            <a:r>
              <a:rPr lang="es-ES" sz="2000" b="1" dirty="0">
                <a:solidFill>
                  <a:srgbClr val="002060"/>
                </a:solidFill>
              </a:rPr>
              <a:t>Hechos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algn="ctr"/>
            <a:r>
              <a:rPr lang="es-ES" b="1" dirty="0"/>
              <a:t>Frigia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93288" y="3087172"/>
            <a:ext cx="987771" cy="369332"/>
          </a:xfrm>
          <a:prstGeom prst="rect">
            <a:avLst/>
          </a:prstGeom>
          <a:noFill/>
        </p:spPr>
        <p:txBody>
          <a:bodyPr wrap="none" rtlCol="0">
            <a:spAutoFit/>
          </a:bodyPr>
          <a:lstStyle/>
          <a:p>
            <a:pPr algn="ctr"/>
            <a:r>
              <a:rPr lang="es-ES" b="1" dirty="0" err="1"/>
              <a:t>Galacia</a:t>
            </a:r>
            <a:endParaRPr lang="es-ES" b="1" dirty="0"/>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854" y="3066662"/>
            <a:ext cx="744114" cy="369332"/>
          </a:xfrm>
          <a:prstGeom prst="rect">
            <a:avLst/>
          </a:prstGeom>
          <a:noFill/>
        </p:spPr>
        <p:txBody>
          <a:bodyPr wrap="none" rtlCol="0">
            <a:spAutoFit/>
          </a:bodyPr>
          <a:lstStyle/>
          <a:p>
            <a:pPr algn="ctr"/>
            <a:r>
              <a:rPr lang="es-ES" b="1" dirty="0"/>
              <a:t>Misia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9875" y="2601099"/>
            <a:ext cx="856325" cy="369332"/>
          </a:xfrm>
          <a:prstGeom prst="rect">
            <a:avLst/>
          </a:prstGeom>
          <a:noFill/>
        </p:spPr>
        <p:txBody>
          <a:bodyPr wrap="none" rtlCol="0">
            <a:spAutoFit/>
          </a:bodyPr>
          <a:lstStyle/>
          <a:p>
            <a:pPr algn="ctr"/>
            <a:r>
              <a:rPr lang="es-ES" b="1" dirty="0"/>
              <a:t>Bitinia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algn="ctr"/>
            <a:r>
              <a:rPr lang="es-ES" b="1" dirty="0" err="1"/>
              <a:t>Troas</a:t>
            </a:r>
            <a:endParaRPr lang="es-ES" b="1" dirty="0"/>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1236" y="1559684"/>
            <a:ext cx="2676695" cy="369332"/>
          </a:xfrm>
          <a:prstGeom prst="rect">
            <a:avLst/>
          </a:prstGeom>
          <a:noFill/>
        </p:spPr>
        <p:txBody>
          <a:bodyPr wrap="none" rtlCol="0">
            <a:spAutoFit/>
          </a:bodyPr>
          <a:lstStyle/>
          <a:p>
            <a:pPr algn="ctr"/>
            <a:r>
              <a:rPr lang="es-ES" b="1" dirty="0"/>
              <a:t>Provincia de Macedonia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algn="ctr"/>
            <a:r>
              <a:rPr lang="es-ES" b="1" dirty="0"/>
              <a:t>Samotracia</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algn="ctr"/>
            <a:r>
              <a:rPr lang="es-ES" b="1" dirty="0" err="1"/>
              <a:t>Neápolis</a:t>
            </a:r>
            <a:endParaRPr lang="es-ES" b="1" dirty="0"/>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49382" y="2258514"/>
            <a:ext cx="887166" cy="369332"/>
          </a:xfrm>
          <a:prstGeom prst="rect">
            <a:avLst/>
          </a:prstGeom>
          <a:noFill/>
        </p:spPr>
        <p:txBody>
          <a:bodyPr wrap="none" rtlCol="0">
            <a:spAutoFit/>
          </a:bodyPr>
          <a:lstStyle/>
          <a:p>
            <a:pPr algn="ctr"/>
            <a:r>
              <a:rPr lang="es-ES" b="1" dirty="0">
                <a:solidFill>
                  <a:schemeClr val="accent2">
                    <a:lumMod val="75000"/>
                  </a:schemeClr>
                </a:solidFill>
              </a:rPr>
              <a:t>Filipos</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es-ES" sz="2000" b="1" dirty="0"/>
              <a:t>Durante su segundo viaje misionero, los planes de Pablo se torcieron. El Espíritu Santo estaba dirigiendo sus pasos (</a:t>
            </a:r>
            <a:r>
              <a:rPr lang="es-ES" sz="2000" b="1" dirty="0" err="1"/>
              <a:t>Hch</a:t>
            </a:r>
            <a:r>
              <a:rPr lang="es-ES" sz="2000" b="1" dirty="0"/>
              <a:t>.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721388276"/>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a:spcBef>
                <a:spcPts val="600"/>
              </a:spcBef>
            </a:pPr>
            <a:r>
              <a:rPr lang="es-ES" sz="2000" b="1" dirty="0"/>
              <a:t>Filipos fue el punto escogido por el Espíritu Santo para comenzar la predicación del Evangelio en Europa. Como ciudad romana de pleno derecho, los filipenses estaban excluidos de pagar impuestos, y tenían la nacionalidad romana por nacimiento.</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500</TotalTime>
  <Words>1515</Words>
  <Application>Microsoft Office PowerPoint</Application>
  <PresentationFormat>Panorámica</PresentationFormat>
  <Paragraphs>78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Constantia</vt:lpstr>
      <vt:lpstr>Aptos</vt:lpstr>
      <vt:lpstr>Arial</vt:lpstr>
      <vt:lpstr>Comic Sans MS</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72</cp:revision>
  <dcterms:created xsi:type="dcterms:W3CDTF">2025-12-14T15:19:42Z</dcterms:created>
  <dcterms:modified xsi:type="dcterms:W3CDTF">2025-12-22T18:29:13Z</dcterms:modified>
</cp:coreProperties>
</file>