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en" sz="2000" b="1" dirty="0">
              <a:solidFill>
                <a:schemeClr val="bg1"/>
              </a:solidFill>
              <a:effectLst>
                <a:outerShdw blurRad="38100" dist="38100" dir="2700000" algn="tl">
                  <a:srgbClr val="000000">
                    <a:alpha val="43137"/>
                  </a:srgbClr>
                </a:outerShdw>
              </a:effectLst>
            </a:rPr>
            <a:t>To depart</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en" sz="2000" b="1" dirty="0">
              <a:solidFill>
                <a:schemeClr val="tx1"/>
              </a:solidFill>
            </a:rPr>
            <a:t>To be with Christ</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en" sz="2000" b="1" dirty="0">
              <a:solidFill>
                <a:schemeClr val="bg1"/>
              </a:solidFill>
              <a:effectLst>
                <a:outerShdw blurRad="38100" dist="38100" dir="2700000" algn="tl">
                  <a:srgbClr val="000000">
                    <a:alpha val="43137"/>
                  </a:srgbClr>
                </a:outerShdw>
              </a:effectLst>
            </a:rPr>
            <a:t>To remain</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en" sz="2000" b="1" dirty="0">
              <a:solidFill>
                <a:schemeClr val="tx1"/>
              </a:solidFill>
            </a:rPr>
            <a:t>To benefit the church</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en" sz="2000" b="1"/>
            <a:t>Poor in spirit</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en" sz="2000" b="1"/>
            <a:t>Meek</a:t>
          </a: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en" sz="2000" b="1"/>
            <a:t>Hungry and thirsty for justice</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en" sz="2000" b="1"/>
            <a:t>Merciful</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en" sz="2000" b="1"/>
            <a:t>Pure of heart</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en" sz="2000" b="1"/>
            <a:t>Peacemakers</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en" sz="2000" b="1"/>
            <a:t>Willing to turn the other cheek</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en" sz="2000" b="1" dirty="0"/>
            <a:t>Love our enemies</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en" sz="2000" b="1"/>
            <a:t>Bless those who curse us</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en" sz="2000" b="1"/>
            <a:t>Doing good to those who hate us</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en" sz="2000" b="1" dirty="0"/>
            <a:t>To be loving and generous</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en" sz="2000" b="1" dirty="0"/>
            <a:t>To be merciful and humble</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en" sz="2000" b="1"/>
            <a:t>Etc.</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To depart</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To be with Christ</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alpha val="43137"/>
                  </a:srgbClr>
                </a:outerShdw>
              </a:effectLst>
            </a:rPr>
            <a:t>To remain</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To benefit the church</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277"/>
          <a:ext cx="4552336" cy="414245"/>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Poor in spirit</a:t>
          </a:r>
        </a:p>
      </dsp:txBody>
      <dsp:txXfrm>
        <a:off x="20222" y="20499"/>
        <a:ext cx="4511892" cy="373801"/>
      </dsp:txXfrm>
    </dsp:sp>
    <dsp:sp modelId="{CF7405FA-29A5-4AC8-81EA-015E145AB192}">
      <dsp:nvSpPr>
        <dsp:cNvPr id="0" name=""/>
        <dsp:cNvSpPr/>
      </dsp:nvSpPr>
      <dsp:spPr>
        <a:xfrm>
          <a:off x="0" y="426771"/>
          <a:ext cx="4552336" cy="414245"/>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Meek</a:t>
          </a:r>
        </a:p>
      </dsp:txBody>
      <dsp:txXfrm>
        <a:off x="20222" y="446993"/>
        <a:ext cx="4511892" cy="373801"/>
      </dsp:txXfrm>
    </dsp:sp>
    <dsp:sp modelId="{A79F61FF-67C8-4E94-A7F4-EF124B0472CE}">
      <dsp:nvSpPr>
        <dsp:cNvPr id="0" name=""/>
        <dsp:cNvSpPr/>
      </dsp:nvSpPr>
      <dsp:spPr>
        <a:xfrm>
          <a:off x="0" y="853266"/>
          <a:ext cx="4552336" cy="414245"/>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Hungry and thirsty for justice</a:t>
          </a:r>
        </a:p>
      </dsp:txBody>
      <dsp:txXfrm>
        <a:off x="20222" y="873488"/>
        <a:ext cx="4511892" cy="373801"/>
      </dsp:txXfrm>
    </dsp:sp>
    <dsp:sp modelId="{1B20B733-CB77-40DA-9183-28D7BCA4FFD3}">
      <dsp:nvSpPr>
        <dsp:cNvPr id="0" name=""/>
        <dsp:cNvSpPr/>
      </dsp:nvSpPr>
      <dsp:spPr>
        <a:xfrm>
          <a:off x="0" y="1279760"/>
          <a:ext cx="4552336" cy="414245"/>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Merciful</a:t>
          </a:r>
        </a:p>
      </dsp:txBody>
      <dsp:txXfrm>
        <a:off x="20222" y="1299982"/>
        <a:ext cx="4511892" cy="373801"/>
      </dsp:txXfrm>
    </dsp:sp>
    <dsp:sp modelId="{11CD8606-9A25-41B4-BD22-9840D73DAD43}">
      <dsp:nvSpPr>
        <dsp:cNvPr id="0" name=""/>
        <dsp:cNvSpPr/>
      </dsp:nvSpPr>
      <dsp:spPr>
        <a:xfrm>
          <a:off x="0" y="1706255"/>
          <a:ext cx="4552336" cy="414245"/>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Pure of heart</a:t>
          </a:r>
        </a:p>
      </dsp:txBody>
      <dsp:txXfrm>
        <a:off x="20222" y="1726477"/>
        <a:ext cx="4511892" cy="373801"/>
      </dsp:txXfrm>
    </dsp:sp>
    <dsp:sp modelId="{0017A204-F19F-40B4-90D9-23A7DA14A727}">
      <dsp:nvSpPr>
        <dsp:cNvPr id="0" name=""/>
        <dsp:cNvSpPr/>
      </dsp:nvSpPr>
      <dsp:spPr>
        <a:xfrm>
          <a:off x="0" y="2132749"/>
          <a:ext cx="4552336" cy="414245"/>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Peacemakers</a:t>
          </a:r>
        </a:p>
      </dsp:txBody>
      <dsp:txXfrm>
        <a:off x="20222" y="2152971"/>
        <a:ext cx="4511892" cy="373801"/>
      </dsp:txXfrm>
    </dsp:sp>
    <dsp:sp modelId="{C504EBED-2F60-4EB8-B9BD-90F2F5E8998B}">
      <dsp:nvSpPr>
        <dsp:cNvPr id="0" name=""/>
        <dsp:cNvSpPr/>
      </dsp:nvSpPr>
      <dsp:spPr>
        <a:xfrm>
          <a:off x="0" y="2559244"/>
          <a:ext cx="4552336" cy="414245"/>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Willing to turn the other cheek</a:t>
          </a:r>
        </a:p>
      </dsp:txBody>
      <dsp:txXfrm>
        <a:off x="20222" y="2579466"/>
        <a:ext cx="4511892" cy="373801"/>
      </dsp:txXfrm>
    </dsp:sp>
    <dsp:sp modelId="{FB3B242C-B012-4820-983A-469EDDD96845}">
      <dsp:nvSpPr>
        <dsp:cNvPr id="0" name=""/>
        <dsp:cNvSpPr/>
      </dsp:nvSpPr>
      <dsp:spPr>
        <a:xfrm>
          <a:off x="0" y="2985738"/>
          <a:ext cx="4552336" cy="414245"/>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Love our enemies</a:t>
          </a:r>
        </a:p>
      </dsp:txBody>
      <dsp:txXfrm>
        <a:off x="20222" y="3005960"/>
        <a:ext cx="4511892" cy="373801"/>
      </dsp:txXfrm>
    </dsp:sp>
    <dsp:sp modelId="{A0131B4B-270C-496D-855B-7EA2741A0492}">
      <dsp:nvSpPr>
        <dsp:cNvPr id="0" name=""/>
        <dsp:cNvSpPr/>
      </dsp:nvSpPr>
      <dsp:spPr>
        <a:xfrm>
          <a:off x="0" y="3412232"/>
          <a:ext cx="4552336" cy="414245"/>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Bless those who curse us</a:t>
          </a:r>
        </a:p>
      </dsp:txBody>
      <dsp:txXfrm>
        <a:off x="20222" y="3432454"/>
        <a:ext cx="4511892" cy="373801"/>
      </dsp:txXfrm>
    </dsp:sp>
    <dsp:sp modelId="{CEAA776C-8B24-4DC1-B312-AB0E31048D47}">
      <dsp:nvSpPr>
        <dsp:cNvPr id="0" name=""/>
        <dsp:cNvSpPr/>
      </dsp:nvSpPr>
      <dsp:spPr>
        <a:xfrm>
          <a:off x="0" y="3838727"/>
          <a:ext cx="4552336" cy="414245"/>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Doing good to those who hate us</a:t>
          </a:r>
        </a:p>
      </dsp:txBody>
      <dsp:txXfrm>
        <a:off x="20222" y="3858949"/>
        <a:ext cx="4511892" cy="373801"/>
      </dsp:txXfrm>
    </dsp:sp>
    <dsp:sp modelId="{B4020DE7-C031-47F9-8BF7-26F150AE38EA}">
      <dsp:nvSpPr>
        <dsp:cNvPr id="0" name=""/>
        <dsp:cNvSpPr/>
      </dsp:nvSpPr>
      <dsp:spPr>
        <a:xfrm>
          <a:off x="0" y="4265221"/>
          <a:ext cx="4552336" cy="414245"/>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To be loving and generous</a:t>
          </a:r>
        </a:p>
      </dsp:txBody>
      <dsp:txXfrm>
        <a:off x="20222" y="4285443"/>
        <a:ext cx="4511892" cy="373801"/>
      </dsp:txXfrm>
    </dsp:sp>
    <dsp:sp modelId="{1866F153-6C31-41A7-B10F-4C46FA2B11A6}">
      <dsp:nvSpPr>
        <dsp:cNvPr id="0" name=""/>
        <dsp:cNvSpPr/>
      </dsp:nvSpPr>
      <dsp:spPr>
        <a:xfrm>
          <a:off x="0" y="4691716"/>
          <a:ext cx="4552336" cy="414245"/>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To be merciful and humble</a:t>
          </a:r>
        </a:p>
      </dsp:txBody>
      <dsp:txXfrm>
        <a:off x="20222" y="4711938"/>
        <a:ext cx="4511892" cy="373801"/>
      </dsp:txXfrm>
    </dsp:sp>
    <dsp:sp modelId="{9CAAA3BE-A63B-46CC-BAB5-05A28116553D}">
      <dsp:nvSpPr>
        <dsp:cNvPr id="0" name=""/>
        <dsp:cNvSpPr/>
      </dsp:nvSpPr>
      <dsp:spPr>
        <a:xfrm>
          <a:off x="0" y="5118210"/>
          <a:ext cx="4552336" cy="414245"/>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Etc.</a:t>
          </a:r>
        </a:p>
      </dsp:txBody>
      <dsp:txXfrm>
        <a:off x="20222" y="5138432"/>
        <a:ext cx="4511892" cy="3738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31/12/2025</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31/12/2025</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LIFE AND DEATH</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en" b="1" dirty="0">
                <a:solidFill>
                  <a:srgbClr val="705248"/>
                </a:solidFill>
              </a:rPr>
              <a:t>Lesson 3 for January 17,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en" sz="4400" b="1" dirty="0">
                <a:ln/>
                <a:solidFill>
                  <a:schemeClr val="accent1"/>
                </a:solidFill>
              </a:rPr>
              <a:t>TO FIGHT UNITED FOR THE GOSPEL</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646331"/>
          </a:xfrm>
          <a:prstGeom prst="rect">
            <a:avLst/>
          </a:prstGeom>
          <a:noFill/>
        </p:spPr>
        <p:txBody>
          <a:bodyPr wrap="square">
            <a:spAutoFit/>
          </a:bodyPr>
          <a:lstStyle/>
          <a:p>
            <a:pPr algn="ctr"/>
            <a:r>
              <a:rPr lang="en" b="1" dirty="0">
                <a:solidFill>
                  <a:srgbClr val="76483F"/>
                </a:solidFill>
                <a:latin typeface="Comic Sans MS" panose="030F0702030302020204" pitchFamily="66" charset="0"/>
              </a:rPr>
              <a:t>“…</a:t>
            </a:r>
            <a:r>
              <a:rPr lang="en-US" b="1" dirty="0">
                <a:solidFill>
                  <a:srgbClr val="76483F"/>
                </a:solidFill>
                <a:latin typeface="Comic Sans MS" panose="030F0702030302020204" pitchFamily="66" charset="0"/>
              </a:rPr>
              <a:t>that whether I come and see you, or else be absent, I may hear of your affairs, that ye stand fast in one spirit, with one mind striving together for the faith of the gospel</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(Philippians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938992"/>
          </a:xfrm>
          <a:prstGeom prst="rect">
            <a:avLst/>
          </a:prstGeom>
          <a:noFill/>
        </p:spPr>
        <p:txBody>
          <a:bodyPr wrap="square" rtlCol="0">
            <a:spAutoFit/>
          </a:bodyPr>
          <a:lstStyle/>
          <a:p>
            <a:pPr>
              <a:spcBef>
                <a:spcPts val="600"/>
              </a:spcBef>
            </a:pPr>
            <a:r>
              <a:rPr lang="en" sz="2000" b="1" dirty="0"/>
              <a:t>Being righteous and upright does not guarantee a life without conflict (Phil. 1:30). On the contrary, Job himself, who was declared by God to be “</a:t>
            </a:r>
            <a:r>
              <a:rPr lang="en-US" sz="2000" b="1" dirty="0"/>
              <a:t>he is blameless and upright, a man who fears God and shuns evil</a:t>
            </a:r>
            <a:r>
              <a:rPr lang="en" sz="2000" b="1" dirty="0"/>
              <a:t>” (Job 1:8), suffered a terrible conflict, the work of the enemy.</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631216"/>
          </a:xfrm>
          <a:prstGeom prst="rect">
            <a:avLst/>
          </a:prstGeom>
          <a:noFill/>
        </p:spPr>
        <p:txBody>
          <a:bodyPr wrap="square">
            <a:spAutoFit/>
          </a:bodyPr>
          <a:lstStyle/>
          <a:p>
            <a:pPr>
              <a:spcBef>
                <a:spcPts val="600"/>
              </a:spcBef>
            </a:pPr>
            <a:r>
              <a:rPr lang="en" sz="2000" b="1" dirty="0"/>
              <a:t>When we come into conflict with evil, we must not be intimidated by those who oppose us (Phil. 1:28). Let us remember that Satan is a defeated enemy, for Christ has already won the battle on the cross (Luke 10:18; Col.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en" sz="2000" b="1" dirty="0"/>
              <a:t>This unity of purpose must be joined with prayer and the study of the Word (Eph. 6:18; Phil.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83147"/>
            <a:ext cx="6456104" cy="1015663"/>
          </a:xfrm>
          <a:prstGeom prst="rect">
            <a:avLst/>
          </a:prstGeom>
          <a:noFill/>
        </p:spPr>
        <p:txBody>
          <a:bodyPr wrap="square">
            <a:spAutoFit/>
          </a:bodyPr>
          <a:lstStyle/>
          <a:p>
            <a:pPr>
              <a:spcBef>
                <a:spcPts val="600"/>
              </a:spcBef>
            </a:pPr>
            <a:r>
              <a:rPr lang="en" sz="2000" b="1" dirty="0"/>
              <a:t>In the war in which we are engaged, unity plays an important role. Paul urges us to fight together to defend the gospel (Phil.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524315"/>
          </a:xfrm>
          <a:prstGeom prst="rect">
            <a:avLst/>
          </a:prstGeom>
          <a:noFill/>
        </p:spPr>
        <p:txBody>
          <a:bodyPr wrap="square">
            <a:spAutoFit/>
          </a:bodyPr>
          <a:lstStyle/>
          <a:p>
            <a:pPr>
              <a:spcBef>
                <a:spcPts val="600"/>
              </a:spcBef>
            </a:pPr>
            <a:r>
              <a:rPr lang="en" sz="2400" b="1" dirty="0">
                <a:solidFill>
                  <a:schemeClr val="accent1">
                    <a:lumMod val="50000"/>
                  </a:schemeClr>
                </a:solidFill>
                <a:latin typeface="Constantia" panose="02030602050306030303" pitchFamily="18" charset="0"/>
              </a:rPr>
              <a:t>“</a:t>
            </a:r>
            <a:r>
              <a:rPr lang="en-US" sz="2400" b="1" dirty="0">
                <a:solidFill>
                  <a:schemeClr val="accent1">
                    <a:lumMod val="50000"/>
                  </a:schemeClr>
                </a:solidFill>
                <a:latin typeface="Constantia" panose="02030602050306030303" pitchFamily="18" charset="0"/>
              </a:rPr>
              <a:t>How many years have we been in the Lord’s garden? And what profit have we brought to the Master? How are we meeting the inspecting eye of God? Are we increasing in reverence, love, humility, confidence in God? Do we cherish gratitude for all His mercies? Are we seeking to bless those around us? Do we manifest the spirit of Jesus in our families? Are we teaching His Word to our children, and making known to them the wonderful works of God? The Christian must represent Jesus by both being good and doing good. Then there will be a fragrance about the life, a loveliness of character, which will reveal the fact that he is a child of God, an heir of heaven</a:t>
            </a:r>
            <a:r>
              <a:rPr lang="en" sz="2400" b="1" dirty="0">
                <a:solidFill>
                  <a:schemeClr val="accent1">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87853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For</a:t>
            </a:r>
            <a:b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to me,</a:t>
            </a:r>
            <a:b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to live is Christ, and</a:t>
            </a:r>
            <a:b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to die</a:t>
            </a:r>
            <a:b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U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is gain</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Philippians</a:t>
            </a:r>
            <a:r>
              <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1:21, </a:t>
            </a:r>
            <a:r>
              <a:rPr kumimoji="0" lang="es-ES" sz="1600" b="1" i="0" u="none" strike="noStrike" kern="1200" cap="none" spc="0" normalizeH="0" baseline="0" noProof="0" dirty="0" err="1">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To live for Christ or to die for Christ?</a:t>
            </a:r>
          </a:p>
          <a:p>
            <a:pPr lvl="1">
              <a:spcBef>
                <a:spcPts val="600"/>
              </a:spcBef>
            </a:pPr>
            <a:r>
              <a:rPr lang="en" sz="2000" b="1" dirty="0"/>
              <a:t>Christ exalted in Paul (Philippians 1:10-20, 25-26)</a:t>
            </a:r>
          </a:p>
          <a:p>
            <a:pPr lvl="1">
              <a:spcBef>
                <a:spcPts val="600"/>
              </a:spcBef>
            </a:pPr>
            <a:r>
              <a:rPr lang="en" sz="2000" b="1" dirty="0"/>
              <a:t>To live or to die for Christ (Philippians 1:21-22)</a:t>
            </a:r>
          </a:p>
          <a:p>
            <a:pPr lvl="1">
              <a:spcBef>
                <a:spcPts val="600"/>
              </a:spcBef>
            </a:pPr>
            <a:r>
              <a:rPr lang="en" sz="2000" b="1" dirty="0"/>
              <a:t>Paul's dichotomy (Philippians 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What does it mean to live for Christ?</a:t>
            </a:r>
          </a:p>
          <a:p>
            <a:pPr lvl="1">
              <a:spcBef>
                <a:spcPts val="600"/>
              </a:spcBef>
            </a:pPr>
            <a:r>
              <a:rPr lang="en-US" sz="2000" b="1" dirty="0"/>
              <a:t>Behave in a way worthy of the gospel</a:t>
            </a:r>
            <a:r>
              <a:rPr lang="en" sz="2000" b="1" dirty="0"/>
              <a:t> (Philippians 1:27a)</a:t>
            </a:r>
          </a:p>
          <a:p>
            <a:pPr lvl="1">
              <a:spcBef>
                <a:spcPts val="600"/>
              </a:spcBef>
            </a:pPr>
            <a:r>
              <a:rPr lang="en-US" sz="2000" b="1" dirty="0"/>
              <a:t>To fight united for the gospel</a:t>
            </a:r>
            <a:r>
              <a:rPr lang="en" sz="2000" b="1" dirty="0"/>
              <a:t> (Philippians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707886"/>
          </a:xfrm>
          <a:prstGeom prst="rect">
            <a:avLst/>
          </a:prstGeom>
          <a:noFill/>
        </p:spPr>
        <p:txBody>
          <a:bodyPr wrap="square" rtlCol="0">
            <a:spAutoFit/>
          </a:bodyPr>
          <a:lstStyle/>
          <a:p>
            <a:pPr>
              <a:spcBef>
                <a:spcPts val="600"/>
              </a:spcBef>
            </a:pPr>
            <a:r>
              <a:rPr lang="en" sz="2000" b="1" dirty="0"/>
              <a:t>Paul was waiting to be judged by the ruthless Nero. His future depended more on Caesar's mood than on justice.</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707886"/>
          </a:xfrm>
          <a:prstGeom prst="rect">
            <a:avLst/>
          </a:prstGeom>
          <a:noFill/>
        </p:spPr>
        <p:txBody>
          <a:bodyPr wrap="square">
            <a:spAutoFit/>
          </a:bodyPr>
          <a:lstStyle/>
          <a:p>
            <a:pPr>
              <a:spcBef>
                <a:spcPts val="600"/>
              </a:spcBef>
            </a:pPr>
            <a:r>
              <a:rPr lang="en" sz="2000" b="1" dirty="0"/>
              <a:t>However, if his death was going to benefit the gospel (as his imprisonment was), he was willing to give his life for Christ.</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015663"/>
          </a:xfrm>
          <a:prstGeom prst="rect">
            <a:avLst/>
          </a:prstGeom>
          <a:noFill/>
        </p:spPr>
        <p:txBody>
          <a:bodyPr wrap="square">
            <a:spAutoFit/>
          </a:bodyPr>
          <a:lstStyle/>
          <a:p>
            <a:pPr>
              <a:spcBef>
                <a:spcPts val="600"/>
              </a:spcBef>
            </a:pPr>
            <a:r>
              <a:rPr lang="en" sz="2000" b="1" dirty="0"/>
              <a:t>But he knew that his fate was not truly in Nero's hands, but in God's. Therefore, he was certain that, through the prayers offered for him in the churches, he would be freed.</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TO LIVE FOR CHRIST OR TO DIE FOR CHRIST?</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en" sz="4400" b="1" spc="300" dirty="0">
                <a:ln w="15875">
                  <a:noFill/>
                  <a:prstDash val="solid"/>
                </a:ln>
                <a:solidFill>
                  <a:srgbClr val="697DBA"/>
                </a:solidFill>
                <a:effectLst>
                  <a:outerShdw blurRad="38100" dist="22860" dir="5400000" algn="tl" rotWithShape="0">
                    <a:srgbClr val="000000">
                      <a:alpha val="30000"/>
                    </a:srgbClr>
                  </a:outerShdw>
                </a:effectLst>
              </a:rPr>
              <a:t>CHRIST EXALTED IN PAUL</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I eagerly expect and hope that I will in no way be ashamed, but will have sufficient courage so that now as always Christ will be exalted in my body, whether by life or by death</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(Philippians 1:20 </a:t>
            </a:r>
            <a:r>
              <a:rPr lang="en" sz="1100" b="1" dirty="0">
                <a:solidFill>
                  <a:schemeClr val="accent5">
                    <a:lumMod val="75000"/>
                  </a:schemeClr>
                </a:solidFill>
                <a:latin typeface="Comic Sans MS" panose="030F0702030302020204" pitchFamily="66" charset="0"/>
              </a:rPr>
              <a:t>NIV</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93559"/>
            <a:ext cx="5741402" cy="2246769"/>
          </a:xfrm>
          <a:prstGeom prst="rect">
            <a:avLst/>
          </a:prstGeom>
          <a:noFill/>
        </p:spPr>
        <p:txBody>
          <a:bodyPr wrap="square" rtlCol="0">
            <a:spAutoFit/>
          </a:bodyPr>
          <a:lstStyle/>
          <a:p>
            <a:pPr>
              <a:spcBef>
                <a:spcPts val="600"/>
              </a:spcBef>
            </a:pPr>
            <a:r>
              <a:rPr lang="en" sz="2000" b="1" dirty="0"/>
              <a:t>Paul rejoiced in the sufferings he endured, which were many (Col. 1:24a; 2 Cor. 11:23-27).                           Of course, he did not rejoice in the suffering itself, but in the reasons for which he endured hardships, one of which was the benefit it brought to the church of Christ (Col. 1:24b;</a:t>
            </a:r>
            <a:br>
              <a:rPr lang="en" sz="2000" b="1" dirty="0"/>
            </a:br>
            <a:r>
              <a:rPr lang="en" sz="2000" b="1" dirty="0"/>
              <a:t>2 Cor.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84441"/>
            <a:ext cx="9836150" cy="1323439"/>
          </a:xfrm>
          <a:prstGeom prst="rect">
            <a:avLst/>
          </a:prstGeom>
          <a:noFill/>
        </p:spPr>
        <p:txBody>
          <a:bodyPr wrap="square">
            <a:spAutoFit/>
          </a:bodyPr>
          <a:lstStyle/>
          <a:p>
            <a:pPr>
              <a:spcBef>
                <a:spcPts val="600"/>
              </a:spcBef>
            </a:pPr>
            <a:r>
              <a:rPr lang="en" sz="2000" b="1" dirty="0"/>
              <a:t>In his letter to the Philippians, Paul makes it clear that, for the moment, he did not expect to exalt Jesus with his death, but hoped, through the prayers of the church and the work of the Holy Spirit, to be freed and continue serving Christ with his life.                     (Phil.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754553"/>
            <a:ext cx="5741402" cy="1015663"/>
          </a:xfrm>
          <a:prstGeom prst="rect">
            <a:avLst/>
          </a:prstGeom>
          <a:noFill/>
        </p:spPr>
        <p:txBody>
          <a:bodyPr wrap="square">
            <a:spAutoFit/>
          </a:bodyPr>
          <a:lstStyle/>
          <a:p>
            <a:pPr>
              <a:spcBef>
                <a:spcPts val="600"/>
              </a:spcBef>
            </a:pPr>
            <a:r>
              <a:rPr lang="en" sz="2000" b="1" dirty="0"/>
              <a:t>By imitating Jesus in his suffering—and even in his death—Christ was exalted in Paul </a:t>
            </a:r>
            <a:br>
              <a:rPr lang="es-ES" sz="2000" b="1" dirty="0"/>
            </a:br>
            <a:r>
              <a:rPr lang="en" sz="2000" b="1" dirty="0"/>
              <a:t>(Phil. 1:20 </a:t>
            </a:r>
            <a:r>
              <a:rPr lang="en" sz="1600" b="1" dirty="0"/>
              <a:t>NIV</a:t>
            </a:r>
            <a:r>
              <a:rPr lang="en"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6122104"/>
            <a:ext cx="9836150" cy="707886"/>
          </a:xfrm>
          <a:prstGeom prst="rect">
            <a:avLst/>
          </a:prstGeom>
          <a:noFill/>
        </p:spPr>
        <p:txBody>
          <a:bodyPr wrap="square">
            <a:spAutoFit/>
          </a:bodyPr>
          <a:lstStyle/>
          <a:p>
            <a:pPr>
              <a:spcBef>
                <a:spcPts val="600"/>
              </a:spcBef>
            </a:pPr>
            <a:r>
              <a:rPr lang="en" sz="2000" b="1" dirty="0"/>
              <a:t>Because of the evil that prevails in our world, living as Christ lived often involves suffering as Christ suffered and, in some cases, dying as Christ died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TO LIVE OR TO DIE FOR CHRIST</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“For to me, to live is Christ, and to die is gain.”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(Philippians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en" sz="2000" b="1" dirty="0"/>
              <a:t>The root of all suffering lies in the cosmic battle being waged today between good and evil, between Christ and Satan.</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707886"/>
          </a:xfrm>
          <a:prstGeom prst="rect">
            <a:avLst/>
          </a:prstGeom>
          <a:noFill/>
        </p:spPr>
        <p:txBody>
          <a:bodyPr wrap="square">
            <a:spAutoFit/>
          </a:bodyPr>
          <a:lstStyle/>
          <a:p>
            <a:pPr>
              <a:spcBef>
                <a:spcPts val="600"/>
              </a:spcBef>
            </a:pPr>
            <a:r>
              <a:rPr lang="en" sz="2000" b="1" dirty="0"/>
              <a:t>But we use weapons like truth and justice (2 Cor. 6:4-7). Powerful weapons “</a:t>
            </a:r>
            <a:r>
              <a:rPr lang="en-US" sz="2000" b="1" dirty="0"/>
              <a:t>to demolish strongholds</a:t>
            </a:r>
            <a:r>
              <a:rPr lang="en" sz="2000" b="1" dirty="0"/>
              <a:t>” (2 Cor.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en" sz="2000" b="1" dirty="0"/>
              <a:t>But what happens when, in battle, the result is the death of the righteous? According to Paul, this results in a gain for us (Phil.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spcBef>
                <a:spcPts val="600"/>
              </a:spcBef>
            </a:pPr>
            <a:r>
              <a:rPr lang="en" sz="2000" b="1" dirty="0"/>
              <a:t>This is a spiritual war, which must be fought with spiritual weapons. The enemy's followers use weapons that are illicit against Christians (lies, criticism, peer pressure, etc.).</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en" sz="2000" b="1" dirty="0"/>
              <a:t>For those of us who are faithful to Christ, death places us beyond the reach of the enemy, and relieves us of all affliction (Pr. 14:32; Is.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PAUL'S DICHOTOMY</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646331"/>
          </a:xfrm>
          <a:prstGeom prst="rect">
            <a:avLst/>
          </a:prstGeom>
          <a:noFill/>
        </p:spPr>
        <p:txBody>
          <a:bodyPr wrap="square">
            <a:spAutoFit/>
          </a:bodyPr>
          <a:lstStyle/>
          <a:p>
            <a:pPr algn="ct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I am torn between the two: I desire to depart and be with Christ, which is better by far; but it is more necessary for you that I remain in the body</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(Philippians 1:23-24 </a:t>
            </a:r>
            <a:r>
              <a:rPr lang="en" sz="11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00110"/>
          </a:xfrm>
          <a:prstGeom prst="rect">
            <a:avLst/>
          </a:prstGeom>
          <a:noFill/>
        </p:spPr>
        <p:txBody>
          <a:bodyPr wrap="square" rtlCol="0">
            <a:spAutoFit/>
          </a:bodyPr>
          <a:lstStyle/>
          <a:p>
            <a:pPr>
              <a:spcBef>
                <a:spcPts val="600"/>
              </a:spcBef>
            </a:pPr>
            <a:r>
              <a:rPr lang="en" sz="2000" b="1" dirty="0"/>
              <a:t>Although he could not make the decision, Paul is torn between two possibilities (Phil.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613286737"/>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13042"/>
            <a:ext cx="6742841" cy="1323439"/>
          </a:xfrm>
          <a:prstGeom prst="rect">
            <a:avLst/>
          </a:prstGeom>
          <a:noFill/>
        </p:spPr>
        <p:txBody>
          <a:bodyPr wrap="square" rtlCol="0">
            <a:spAutoFit/>
          </a:bodyPr>
          <a:lstStyle/>
          <a:p>
            <a:pPr>
              <a:spcBef>
                <a:spcPts val="600"/>
              </a:spcBef>
            </a:pPr>
            <a:r>
              <a:rPr lang="en" sz="2000" b="1" dirty="0"/>
              <a:t>Taking this text in isolation, we can deduce that Paul teaches that as soon as we die we ascend to Heaven to be with Jesus, contradicting other biblical passages                (Eccl. 9:5; Ps.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715810444"/>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en" sz="2000" b="1" dirty="0"/>
              <a:t>On another occasion, Paul compares the body to a tent that is destroyed (dies) in order to be clothed with immortality (2 Cor. 5:1-4). However, he clarifies that this clothing occurs at the Second Coming, and not at the moment of death (1 Cor.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236481"/>
            <a:ext cx="6696076" cy="1015663"/>
          </a:xfrm>
          <a:prstGeom prst="rect">
            <a:avLst/>
          </a:prstGeom>
          <a:noFill/>
        </p:spPr>
        <p:txBody>
          <a:bodyPr wrap="square">
            <a:spAutoFit/>
          </a:bodyPr>
          <a:lstStyle/>
          <a:p>
            <a:pPr>
              <a:spcBef>
                <a:spcPts val="600"/>
              </a:spcBef>
            </a:pPr>
            <a:r>
              <a:rPr lang="en" sz="2000" b="1" dirty="0"/>
              <a:t>In the same letter to the Philippians he says that, to be fully with Christ, he must wait for the moment of the resurrection (Phil.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en" sz="8800" b="1" dirty="0">
                <a:ln w="22225">
                  <a:solidFill>
                    <a:srgbClr val="00766E"/>
                  </a:solidFill>
                  <a:prstDash val="solid"/>
                </a:ln>
                <a:solidFill>
                  <a:srgbClr val="E5A5E2"/>
                </a:solidFill>
                <a:effectLst>
                  <a:outerShdw blurRad="38100" dist="38100" dir="2700000" algn="tl">
                    <a:srgbClr val="000000">
                      <a:alpha val="43137"/>
                    </a:srgbClr>
                  </a:outerShdw>
                </a:effectLst>
              </a:rPr>
              <a:t>WHAT DOES IT MEAN TO LIVE FOR CHRIST?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BEHAVE IN A WAY WORTHY OF THE GOSPEL</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en-US" b="1" dirty="0">
                <a:solidFill>
                  <a:srgbClr val="C00000"/>
                </a:solidFill>
                <a:latin typeface="Comic Sans MS" panose="030F0702030302020204" pitchFamily="66" charset="0"/>
              </a:rPr>
              <a:t>Only let your conduct be worthy of the gospel of Christ</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(Philippians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693185" cy="1938992"/>
          </a:xfrm>
          <a:prstGeom prst="rect">
            <a:avLst/>
          </a:prstGeom>
          <a:noFill/>
        </p:spPr>
        <p:txBody>
          <a:bodyPr wrap="square" rtlCol="0">
            <a:spAutoFit/>
          </a:bodyPr>
          <a:lstStyle/>
          <a:p>
            <a:pPr>
              <a:spcBef>
                <a:spcPts val="600"/>
              </a:spcBef>
            </a:pPr>
            <a:r>
              <a:rPr lang="en" sz="2000" b="1" dirty="0"/>
              <a:t>The expression “</a:t>
            </a:r>
            <a:r>
              <a:rPr lang="en-US" sz="2000" b="1" dirty="0"/>
              <a:t>your conduct</a:t>
            </a:r>
            <a:r>
              <a:rPr lang="en" sz="2000" b="1" dirty="0"/>
              <a:t>” is the translation of the Greek word </a:t>
            </a:r>
            <a:r>
              <a:rPr lang="en" sz="2000" b="1" i="1" dirty="0"/>
              <a:t>politeuomai</a:t>
            </a:r>
            <a:r>
              <a:rPr lang="en" sz="2000" b="1" dirty="0"/>
              <a:t>, which means “to live as citizens.” Paul urges the Philippians (and all of us) to conduct ourselves in a manner worthy of citizens of Heaven (Phil .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1879093742"/>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522911"/>
            <a:ext cx="5693185" cy="1323439"/>
          </a:xfrm>
          <a:prstGeom prst="rect">
            <a:avLst/>
          </a:prstGeom>
          <a:noFill/>
        </p:spPr>
        <p:txBody>
          <a:bodyPr wrap="square">
            <a:spAutoFit/>
          </a:bodyPr>
          <a:lstStyle/>
          <a:p>
            <a:pPr>
              <a:spcBef>
                <a:spcPts val="600"/>
              </a:spcBef>
            </a:pPr>
            <a:r>
              <a:rPr lang="en" sz="2000" b="1" dirty="0"/>
              <a:t>He knew that disunity often stems from pride and inappropriate behavior towards one another. Therefore, he urges us to conduct ourselves in a dignified manner.</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826567"/>
            <a:ext cx="5693185" cy="707886"/>
          </a:xfrm>
          <a:prstGeom prst="rect">
            <a:avLst/>
          </a:prstGeom>
          <a:noFill/>
        </p:spPr>
        <p:txBody>
          <a:bodyPr wrap="square">
            <a:spAutoFit/>
          </a:bodyPr>
          <a:lstStyle/>
          <a:p>
            <a:pPr>
              <a:spcBef>
                <a:spcPts val="600"/>
              </a:spcBef>
            </a:pPr>
            <a:r>
              <a:rPr lang="en" sz="2000" b="1" dirty="0"/>
              <a:t>Paul uses this advice as an introduction to a topic that concerned him: unity in the church.</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822446"/>
            <a:ext cx="5687036" cy="1015663"/>
          </a:xfrm>
          <a:prstGeom prst="rect">
            <a:avLst/>
          </a:prstGeom>
          <a:noFill/>
        </p:spPr>
        <p:txBody>
          <a:bodyPr wrap="square">
            <a:spAutoFit/>
          </a:bodyPr>
          <a:lstStyle/>
          <a:p>
            <a:pPr>
              <a:spcBef>
                <a:spcPts val="600"/>
              </a:spcBef>
            </a:pPr>
            <a:r>
              <a:rPr lang="en" sz="2000" b="1" dirty="0"/>
              <a:t>It can be summarized as follows: “</a:t>
            </a:r>
            <a:r>
              <a:rPr lang="en-US" sz="2000" b="1" dirty="0"/>
              <a:t>but to do justice, and to love kindness, and to walk humbly with your God</a:t>
            </a:r>
            <a:r>
              <a:rPr lang="en" sz="2000" b="1" dirty="0"/>
              <a:t>” (Micah 6:8 </a:t>
            </a:r>
            <a:r>
              <a:rPr lang="en" sz="1600" b="1" dirty="0"/>
              <a:t>ESV</a:t>
            </a:r>
            <a:r>
              <a:rPr lang="en" sz="2000" b="1" dirty="0"/>
              <a:t>).</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07847" y="3126101"/>
            <a:ext cx="5699334" cy="707886"/>
          </a:xfrm>
          <a:prstGeom prst="rect">
            <a:avLst/>
          </a:prstGeom>
          <a:noFill/>
        </p:spPr>
        <p:txBody>
          <a:bodyPr wrap="square">
            <a:spAutoFit/>
          </a:bodyPr>
          <a:lstStyle/>
          <a:p>
            <a:pPr>
              <a:spcBef>
                <a:spcPts val="600"/>
              </a:spcBef>
            </a:pPr>
            <a:r>
              <a:rPr lang="en" sz="2000" b="1" dirty="0"/>
              <a:t>In the Sermon on the Mount, Jesus taught us how the citizens of Heaven should live.</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575</TotalTime>
  <Words>1419</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83</cp:revision>
  <dcterms:created xsi:type="dcterms:W3CDTF">2025-12-30T08:43:05Z</dcterms:created>
  <dcterms:modified xsi:type="dcterms:W3CDTF">2025-12-31T07:28:11Z</dcterms:modified>
</cp:coreProperties>
</file>