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9" r:id="rId4"/>
    <p:sldId id="257" r:id="rId5"/>
    <p:sldId id="258" r:id="rId6"/>
    <p:sldId id="259" r:id="rId7"/>
    <p:sldId id="326" r:id="rId8"/>
    <p:sldId id="325" r:id="rId9"/>
    <p:sldId id="262" r:id="rId10"/>
    <p:sldId id="327" r:id="rId11"/>
    <p:sldId id="328" r:id="rId12"/>
    <p:sldId id="322" r:id="rId13"/>
    <p:sldId id="323"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
      <p:font typeface="Wingdings 3" panose="05040102010807070707" pitchFamily="18" charset="2"/>
      <p:regular r:id="rId2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CEE"/>
    <a:srgbClr val="6A30BD"/>
    <a:srgbClr val="BBCCEF"/>
    <a:srgbClr val="3064CB"/>
    <a:srgbClr val="D6F2B4"/>
    <a:srgbClr val="C4EC94"/>
    <a:srgbClr val="97DD42"/>
    <a:srgbClr val="EAD4B9"/>
    <a:srgbClr val="E1B74A"/>
    <a:srgbClr val="634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r>
            <a:rPr lang="en" sz="1800" b="1" dirty="0"/>
            <a:t>Our body will be spiritual, immortal, and incorruptible             (1 Cor. 15:42-44, 50-54)</a:t>
          </a:r>
          <a:endParaRPr lang="es-ES" sz="1800" dirty="0"/>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r>
            <a:rPr lang="en" sz="1800" b="1" dirty="0"/>
            <a:t>We will be glorified                   (Col. 3:4; </a:t>
          </a:r>
          <a:br>
            <a:rPr lang="es-ES" sz="1800" b="1" dirty="0"/>
          </a:br>
          <a:r>
            <a:rPr lang="en" sz="1800" b="1" dirty="0"/>
            <a:t>Phil. 3:21)</a:t>
          </a:r>
          <a:endParaRPr lang="es-ES" sz="1800" dirty="0"/>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r>
            <a:rPr lang="en" sz="1800" b="1" dirty="0"/>
            <a:t>We will have a physical body, and our own eyes will see God.                               (Job 19:25-27)</a:t>
          </a:r>
          <a:endParaRPr lang="es-ES" sz="1800" dirty="0"/>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en" sz="1800" b="1">
              <a:effectLst>
                <a:outerShdw blurRad="38100" dist="38100" dir="2700000" algn="tl">
                  <a:srgbClr val="000000">
                    <a:alpha val="43137"/>
                  </a:srgbClr>
                </a:outerShdw>
              </a:effectLst>
            </a:rPr>
            <a:t>In what is true</a:t>
          </a:r>
          <a:endParaRPr lang="es-ES" sz="1800">
            <a:effectLst>
              <a:outerShdw blurRad="38100" dist="38100" dir="2700000" algn="tl">
                <a:srgbClr val="000000">
                  <a:alpha val="43137"/>
                </a:srgbClr>
              </a:outerShdw>
            </a:effectLst>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r>
            <a:rPr lang="en" sz="1800" b="1">
              <a:effectLst>
                <a:outerShdw blurRad="38100" dist="38100" dir="2700000" algn="tl">
                  <a:srgbClr val="000000">
                    <a:alpha val="43137"/>
                  </a:srgbClr>
                </a:outerShdw>
              </a:effectLst>
            </a:rPr>
            <a:t>Honestly</a:t>
          </a:r>
          <a:endParaRPr lang="es-ES" sz="1800">
            <a:effectLst>
              <a:outerShdw blurRad="38100" dist="38100" dir="2700000" algn="tl">
                <a:srgbClr val="000000">
                  <a:alpha val="43137"/>
                </a:srgbClr>
              </a:outerShdw>
            </a:effectLst>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en" sz="1800" b="1">
              <a:effectLst>
                <a:outerShdw blurRad="38100" dist="38100" dir="2700000" algn="tl">
                  <a:srgbClr val="000000">
                    <a:alpha val="43137"/>
                  </a:srgbClr>
                </a:outerShdw>
              </a:effectLst>
            </a:rPr>
            <a:t>Fair enough</a:t>
          </a:r>
          <a:endParaRPr lang="es-ES" sz="1800">
            <a:effectLst>
              <a:outerShdw blurRad="38100" dist="38100" dir="2700000" algn="tl">
                <a:srgbClr val="000000">
                  <a:alpha val="43137"/>
                </a:srgbClr>
              </a:outerShdw>
            </a:effectLst>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r>
            <a:rPr lang="en" sz="1800" b="1">
              <a:effectLst>
                <a:outerShdw blurRad="38100" dist="38100" dir="2700000" algn="tl">
                  <a:srgbClr val="000000">
                    <a:alpha val="43137"/>
                  </a:srgbClr>
                </a:outerShdw>
              </a:effectLst>
            </a:rPr>
            <a:t>In its purest form</a:t>
          </a:r>
          <a:endParaRPr lang="es-ES" sz="1800">
            <a:effectLst>
              <a:outerShdw blurRad="38100" dist="38100" dir="2700000" algn="tl">
                <a:srgbClr val="000000">
                  <a:alpha val="43137"/>
                </a:srgbClr>
              </a:outerShdw>
            </a:effectLst>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r>
            <a:rPr lang="en" sz="1800" b="1">
              <a:effectLst>
                <a:outerShdw blurRad="38100" dist="38100" dir="2700000" algn="tl">
                  <a:srgbClr val="000000">
                    <a:alpha val="43137"/>
                  </a:srgbClr>
                </a:outerShdw>
              </a:effectLst>
            </a:rPr>
            <a:t>In kindness</a:t>
          </a:r>
          <a:endParaRPr lang="es-ES" sz="1800">
            <a:effectLst>
              <a:outerShdw blurRad="38100" dist="38100" dir="2700000" algn="tl">
                <a:srgbClr val="000000">
                  <a:alpha val="43137"/>
                </a:srgbClr>
              </a:outerShdw>
            </a:effectLst>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en" sz="1800" b="1">
              <a:effectLst>
                <a:outerShdw blurRad="38100" dist="38100" dir="2700000" algn="tl">
                  <a:srgbClr val="000000">
                    <a:alpha val="43137"/>
                  </a:srgbClr>
                </a:outerShdw>
              </a:effectLst>
            </a:rPr>
            <a:t>In what is of good name</a:t>
          </a:r>
          <a:endParaRPr lang="es-ES" sz="1800">
            <a:effectLst>
              <a:outerShdw blurRad="38100" dist="38100" dir="2700000" algn="tl">
                <a:srgbClr val="000000">
                  <a:alpha val="43137"/>
                </a:srgbClr>
              </a:outerShdw>
            </a:effectLst>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r>
            <a:rPr lang="en-US" sz="2000" b="1" dirty="0">
              <a:solidFill>
                <a:schemeClr val="tx1"/>
              </a:solidFill>
            </a:rPr>
            <a:t>Salvation for a loved one or friend (1 Tim. 2:3, 4</a:t>
          </a:r>
          <a:r>
            <a:rPr lang="en" sz="2000" b="1" dirty="0">
              <a:solidFill>
                <a:schemeClr val="tx1"/>
              </a:solidFill>
            </a:rPr>
            <a:t>)</a:t>
          </a:r>
          <a:endParaRPr lang="es-ES" sz="2000" dirty="0">
            <a:solidFill>
              <a:schemeClr val="tx1"/>
            </a:solidFill>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r>
            <a:rPr lang="en-US" sz="2000" b="1" dirty="0">
              <a:solidFill>
                <a:schemeClr val="tx1"/>
              </a:solidFill>
            </a:rPr>
            <a:t>Courage to share our faith (Rev. 22:17</a:t>
          </a:r>
          <a:r>
            <a:rPr lang="en" sz="2000" b="1" dirty="0">
              <a:solidFill>
                <a:schemeClr val="tx1"/>
              </a:solidFill>
            </a:rPr>
            <a:t>)</a:t>
          </a:r>
          <a:endParaRPr lang="es-ES" sz="2000" dirty="0">
            <a:solidFill>
              <a:schemeClr val="tx1"/>
            </a:solidFill>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r>
            <a:rPr lang="en-US" sz="2000" b="1" dirty="0">
              <a:solidFill>
                <a:schemeClr val="tx1"/>
              </a:solidFill>
            </a:rPr>
            <a:t>Forgiveness when we confess and forsake wrong (1 John 1:9</a:t>
          </a:r>
          <a:r>
            <a:rPr lang="en" sz="2000" b="1" dirty="0">
              <a:solidFill>
                <a:schemeClr val="tx1"/>
              </a:solidFill>
            </a:rPr>
            <a:t>)</a:t>
          </a:r>
          <a:endParaRPr lang="es-ES" sz="2000" dirty="0">
            <a:solidFill>
              <a:schemeClr val="tx1"/>
            </a:solidFill>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r>
            <a:rPr lang="en-US" sz="2000" b="1" dirty="0">
              <a:solidFill>
                <a:schemeClr val="tx1"/>
              </a:solidFill>
            </a:rPr>
            <a:t>Strength to obey God’s commandments (Heb. 13:20, 21</a:t>
          </a:r>
          <a:r>
            <a:rPr lang="en" sz="2000" b="1" dirty="0">
              <a:solidFill>
                <a:schemeClr val="tx1"/>
              </a:solidFill>
            </a:rPr>
            <a:t>)</a:t>
          </a:r>
          <a:endParaRPr lang="es-ES" sz="2000" dirty="0">
            <a:solidFill>
              <a:schemeClr val="tx1"/>
            </a:solidFill>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r>
            <a:rPr lang="en-US" sz="2000" b="1" dirty="0">
              <a:effectLst>
                <a:outerShdw blurRad="38100" dist="38100" dir="2700000" algn="tl">
                  <a:srgbClr val="000000">
                    <a:alpha val="43137"/>
                  </a:srgbClr>
                </a:outerShdw>
              </a:effectLst>
            </a:rPr>
            <a:t>Love for those who hate and mistreat us (Matt. 5:44</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r>
            <a:rPr lang="en-US" sz="2000" b="1" dirty="0">
              <a:effectLst>
                <a:outerShdw blurRad="38100" dist="38100" dir="2700000" algn="tl">
                  <a:srgbClr val="000000">
                    <a:alpha val="43137"/>
                  </a:srgbClr>
                </a:outerShdw>
              </a:effectLst>
            </a:rPr>
            <a:t>Wisdom for challenging situations (James 1:5</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r>
            <a:rPr lang="en-US" sz="2000" b="1" dirty="0">
              <a:effectLst>
                <a:outerShdw blurRad="38100" dist="38100" dir="2700000" algn="tl">
                  <a:srgbClr val="000000">
                    <a:alpha val="43137"/>
                  </a:srgbClr>
                </a:outerShdw>
              </a:effectLst>
            </a:rPr>
            <a:t>Understanding the truth in God’s Word (John 8:32</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0785" y="14060"/>
          <a:ext cx="3312904" cy="5219979"/>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3301"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93301" y="2032460"/>
        <a:ext cx="2550936" cy="2535385"/>
      </dsp:txXfrm>
    </dsp:sp>
    <dsp:sp modelId="{E3B5FC91-B78A-4126-8A8E-103CD1E4413E}">
      <dsp:nvSpPr>
        <dsp:cNvPr id="0" name=""/>
        <dsp:cNvSpPr/>
      </dsp:nvSpPr>
      <dsp:spPr>
        <a:xfrm>
          <a:off x="3000800" y="277329"/>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22580" y="299946"/>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We will have a physical body, and our own eyes will see God.                               (Job 19:25-27)</a:t>
          </a:r>
          <a:endParaRPr lang="es-ES" sz="1800" kern="1200" dirty="0"/>
        </a:p>
      </dsp:txBody>
      <dsp:txXfrm>
        <a:off x="3822580" y="299946"/>
        <a:ext cx="1750824" cy="1140923"/>
      </dsp:txXfrm>
    </dsp:sp>
    <dsp:sp modelId="{92B38AFF-B673-4C25-AB6B-57902FB61F66}">
      <dsp:nvSpPr>
        <dsp:cNvPr id="0" name=""/>
        <dsp:cNvSpPr/>
      </dsp:nvSpPr>
      <dsp:spPr>
        <a:xfrm>
          <a:off x="3000800" y="1863470"/>
          <a:ext cx="706455" cy="70645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22580" y="218703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en" sz="1800" b="1" kern="1200" dirty="0"/>
            <a:t>Our body will be spiritual, immortal, and incorruptible             (1 Cor. 15:42-44, 50-54)</a:t>
          </a:r>
          <a:endParaRPr lang="es-ES" sz="1800" kern="1200" dirty="0"/>
        </a:p>
      </dsp:txBody>
      <dsp:txXfrm>
        <a:off x="3822580" y="2187034"/>
        <a:ext cx="1750824" cy="1140923"/>
      </dsp:txXfrm>
    </dsp:sp>
    <dsp:sp modelId="{89A536DA-7373-4595-BEEC-C02148F19477}">
      <dsp:nvSpPr>
        <dsp:cNvPr id="0" name=""/>
        <dsp:cNvSpPr/>
      </dsp:nvSpPr>
      <dsp:spPr>
        <a:xfrm>
          <a:off x="3000800" y="3828736"/>
          <a:ext cx="706455" cy="70645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22580" y="378899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We will be glorified                   (Col. 3:4; </a:t>
          </a:r>
          <a:br>
            <a:rPr lang="es-ES" sz="1800" b="1" kern="1200" dirty="0"/>
          </a:br>
          <a:r>
            <a:rPr lang="en" sz="1800" b="1" kern="1200" dirty="0"/>
            <a:t>Phil. 3:21)</a:t>
          </a:r>
          <a:endParaRPr lang="es-ES" sz="1800" kern="1200" dirty="0"/>
        </a:p>
      </dsp:txBody>
      <dsp:txXfrm>
        <a:off x="3822580" y="3788994"/>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In what is true</a:t>
          </a:r>
          <a:endParaRPr lang="es-ES" sz="1800" kern="1200">
            <a:effectLst>
              <a:outerShdw blurRad="38100" dist="38100" dir="2700000" algn="tl">
                <a:srgbClr val="000000">
                  <a:alpha val="43137"/>
                </a:srgbClr>
              </a:outerShdw>
            </a:effectLst>
          </a:endParaRP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Honestly</a:t>
          </a:r>
          <a:endParaRPr lang="es-ES" sz="1800" kern="1200">
            <a:effectLst>
              <a:outerShdw blurRad="38100" dist="38100" dir="2700000" algn="tl">
                <a:srgbClr val="000000">
                  <a:alpha val="43137"/>
                </a:srgbClr>
              </a:outerShdw>
            </a:effectLst>
          </a:endParaRP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Fair enough</a:t>
          </a:r>
          <a:endParaRPr lang="es-ES" sz="1800" kern="1200">
            <a:effectLst>
              <a:outerShdw blurRad="38100" dist="38100" dir="2700000" algn="tl">
                <a:srgbClr val="000000">
                  <a:alpha val="43137"/>
                </a:srgbClr>
              </a:outerShdw>
            </a:effectLst>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In its purest form</a:t>
          </a:r>
          <a:endParaRPr lang="es-ES" sz="1800" kern="1200">
            <a:effectLst>
              <a:outerShdw blurRad="38100" dist="38100" dir="2700000" algn="tl">
                <a:srgbClr val="000000">
                  <a:alpha val="43137"/>
                </a:srgbClr>
              </a:outerShdw>
            </a:effectLst>
          </a:endParaRP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In kindness</a:t>
          </a:r>
          <a:endParaRPr lang="es-ES" sz="1800" kern="1200">
            <a:effectLst>
              <a:outerShdw blurRad="38100" dist="38100" dir="2700000" algn="tl">
                <a:srgbClr val="000000">
                  <a:alpha val="43137"/>
                </a:srgbClr>
              </a:outerShdw>
            </a:effectLst>
          </a:endParaRP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In what is of good name</a:t>
          </a:r>
          <a:endParaRPr lang="es-ES" sz="1800" kern="1200">
            <a:effectLst>
              <a:outerShdw blurRad="38100" dist="38100" dir="2700000" algn="tl">
                <a:srgbClr val="000000">
                  <a:alpha val="43137"/>
                </a:srgbClr>
              </a:outerShdw>
            </a:effectLst>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Salvation for a loved one or friend (1 Tim. 2:3, 4</a:t>
          </a:r>
          <a:r>
            <a:rPr lang="en" sz="2000" b="1" kern="1200" dirty="0">
              <a:solidFill>
                <a:schemeClr val="tx1"/>
              </a:solidFill>
            </a:rPr>
            <a:t>)</a:t>
          </a:r>
          <a:endParaRPr lang="es-ES" sz="2000" kern="1200" dirty="0">
            <a:solidFill>
              <a:schemeClr val="tx1"/>
            </a:solidFill>
          </a:endParaRP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Courage to share our faith (Rev. 22:17</a:t>
          </a:r>
          <a:r>
            <a:rPr lang="en" sz="2000" b="1" kern="1200" dirty="0">
              <a:solidFill>
                <a:schemeClr val="tx1"/>
              </a:solidFill>
            </a:rPr>
            <a:t>)</a:t>
          </a:r>
          <a:endParaRPr lang="es-ES" sz="2000" kern="1200" dirty="0">
            <a:solidFill>
              <a:schemeClr val="tx1"/>
            </a:solidFill>
          </a:endParaRP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Forgiveness when we confess and forsake wrong (1 John 1:9</a:t>
          </a:r>
          <a:r>
            <a:rPr lang="en" sz="2000" b="1" kern="1200" dirty="0">
              <a:solidFill>
                <a:schemeClr val="tx1"/>
              </a:solidFill>
            </a:rPr>
            <a:t>)</a:t>
          </a:r>
          <a:endParaRPr lang="es-ES" sz="2000" kern="1200" dirty="0">
            <a:solidFill>
              <a:schemeClr val="tx1"/>
            </a:solidFill>
          </a:endParaRP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Strength to obey God’s commandments (Heb. 13:20, 21</a:t>
          </a:r>
          <a:r>
            <a:rPr lang="en" sz="2000" b="1" kern="1200" dirty="0">
              <a:solidFill>
                <a:schemeClr val="tx1"/>
              </a:solidFill>
            </a:rPr>
            <a:t>)</a:t>
          </a:r>
          <a:endParaRPr lang="es-ES" sz="2000" kern="1200" dirty="0">
            <a:solidFill>
              <a:schemeClr val="tx1"/>
            </a:solidFill>
          </a:endParaRP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Love for those who hate and mistreat us (Matt. 5:44</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Wisdom for challenging situations (James 1:5</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Understanding the truth in God’s Word (John 8:32</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15/01/2026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15/01/2026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15/01/2026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15/01/2026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15/01/2026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jpeg"/><Relationship Id="rId7" Type="http://schemas.openxmlformats.org/officeDocument/2006/relationships/diagramColors" Target="../diagrams/colors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1.jpeg"/><Relationship Id="rId4" Type="http://schemas.openxmlformats.org/officeDocument/2006/relationships/image" Target="../media/image30.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6313280" y="3429000"/>
            <a:ext cx="5675697" cy="2308324"/>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r>
              <a:rPr lang="en-US" sz="7200" b="1" dirty="0">
                <a:ln w="25400">
                  <a:solidFill>
                    <a:schemeClr val="bg2">
                      <a:lumMod val="60000"/>
                      <a:lumOff val="40000"/>
                    </a:schemeClr>
                  </a:solidFill>
                  <a:prstDash val="solid"/>
                </a:ln>
                <a:solidFill>
                  <a:srgbClr val="FEE8AA"/>
                </a:solidFill>
                <a:effectLst>
                  <a:outerShdw dist="38100" dir="3300000" algn="tl" rotWithShape="0">
                    <a:schemeClr val="tx1"/>
                  </a:outerShdw>
                </a:effectLst>
              </a:rPr>
              <a:t>A HEAVENLY CITIZENSHIP</a:t>
            </a:r>
            <a:endParaRPr lang="en" sz="72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2825598" y="6472990"/>
            <a:ext cx="3754875" cy="338554"/>
          </a:xfrm>
          <a:prstGeom prst="rect">
            <a:avLst/>
          </a:prstGeom>
          <a:noFill/>
        </p:spPr>
        <p:txBody>
          <a:bodyPr wrap="none" rtlCol="0">
            <a:spAutoFit/>
          </a:bodyPr>
          <a:lstStyle/>
          <a:p>
            <a:pPr algn="r"/>
            <a:r>
              <a:rPr lang="en" sz="1600" b="1" noProof="0" dirty="0">
                <a:solidFill>
                  <a:srgbClr val="DAC17C"/>
                </a:solidFill>
                <a:effectLst>
                  <a:outerShdw blurRad="38100" dist="38100" dir="2700000" algn="tl">
                    <a:srgbClr val="000000">
                      <a:alpha val="43137"/>
                    </a:srgbClr>
                  </a:outerShdw>
                </a:effectLst>
              </a:rPr>
              <a:t>Lesson 7 for February 14, 2026</a:t>
            </a: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078935" y="1370157"/>
            <a:ext cx="4727096" cy="5397392"/>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0"/>
            <a:ext cx="12192000" cy="769441"/>
          </a:xfrm>
          <a:prstGeom prst="rect">
            <a:avLst/>
          </a:prstGeom>
          <a:noFill/>
        </p:spPr>
        <p:txBody>
          <a:bodyPr wrap="square">
            <a:spAutoFit/>
          </a:bodyPr>
          <a:lstStyle/>
          <a:p>
            <a:pPr algn="ctr"/>
            <a:r>
              <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rPr>
              <a:t>CONTENTMENT</a:t>
            </a:r>
          </a:p>
        </p:txBody>
      </p:sp>
      <p:sp>
        <p:nvSpPr>
          <p:cNvPr id="4" name="CuadroTexto 3">
            <a:extLst>
              <a:ext uri="{FF2B5EF4-FFF2-40B4-BE49-F238E27FC236}">
                <a16:creationId xmlns:a16="http://schemas.microsoft.com/office/drawing/2014/main" id="{AED300A5-00F4-ED3A-79F0-4F2DFDDE3406}"/>
              </a:ext>
            </a:extLst>
          </p:cNvPr>
          <p:cNvSpPr txBox="1"/>
          <p:nvPr/>
        </p:nvSpPr>
        <p:spPr>
          <a:xfrm>
            <a:off x="1" y="691247"/>
            <a:ext cx="12192000" cy="369332"/>
          </a:xfrm>
          <a:prstGeom prst="rect">
            <a:avLst/>
          </a:prstGeom>
          <a:noFill/>
        </p:spPr>
        <p:txBody>
          <a:bodyPr wrap="square">
            <a:spAutoFit/>
          </a:bodyPr>
          <a:lstStyle/>
          <a:p>
            <a:pPr algn="ct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And my God will meet all your needs according to the riches of his glory in Christ Jesus</a:t>
            </a: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(Phil. 4:19)</a:t>
            </a:r>
          </a:p>
        </p:txBody>
      </p:sp>
      <p:sp>
        <p:nvSpPr>
          <p:cNvPr id="5" name="CuadroTexto 4">
            <a:extLst>
              <a:ext uri="{FF2B5EF4-FFF2-40B4-BE49-F238E27FC236}">
                <a16:creationId xmlns:a16="http://schemas.microsoft.com/office/drawing/2014/main" id="{37171A2E-DC2C-B050-A117-D4D49D248106}"/>
              </a:ext>
            </a:extLst>
          </p:cNvPr>
          <p:cNvSpPr txBox="1"/>
          <p:nvPr/>
        </p:nvSpPr>
        <p:spPr>
          <a:xfrm>
            <a:off x="167150" y="1392138"/>
            <a:ext cx="3298997" cy="1938992"/>
          </a:xfrm>
          <a:prstGeom prst="rect">
            <a:avLst/>
          </a:prstGeom>
          <a:noFill/>
        </p:spPr>
        <p:txBody>
          <a:bodyPr wrap="square" rtlCol="0">
            <a:spAutoFit/>
          </a:bodyPr>
          <a:lstStyle/>
          <a:p>
            <a:pPr>
              <a:spcBef>
                <a:spcPts val="600"/>
              </a:spcBef>
            </a:pPr>
            <a:r>
              <a:rPr lang="en" sz="2000" b="1" dirty="0"/>
              <a:t>We are joyful; nothing troubles us; we have peace; our thoughts are pure. We have a perfect and fulfilling life… </a:t>
            </a:r>
            <a:br>
              <a:rPr lang="es-ES" sz="2000" b="1" dirty="0"/>
            </a:br>
            <a:r>
              <a:rPr lang="en" sz="2000" b="1" dirty="0"/>
              <a:t>or do we?</a:t>
            </a:r>
          </a:p>
        </p:txBody>
      </p:sp>
      <p:sp>
        <p:nvSpPr>
          <p:cNvPr id="7" name="CuadroTexto 6">
            <a:extLst>
              <a:ext uri="{FF2B5EF4-FFF2-40B4-BE49-F238E27FC236}">
                <a16:creationId xmlns:a16="http://schemas.microsoft.com/office/drawing/2014/main" id="{5EB961A8-7862-06C3-39F0-48F905C7F12C}"/>
              </a:ext>
            </a:extLst>
          </p:cNvPr>
          <p:cNvSpPr txBox="1"/>
          <p:nvPr/>
        </p:nvSpPr>
        <p:spPr>
          <a:xfrm>
            <a:off x="7177549" y="1392138"/>
            <a:ext cx="4975122" cy="1015663"/>
          </a:xfrm>
          <a:prstGeom prst="rect">
            <a:avLst/>
          </a:prstGeom>
          <a:noFill/>
        </p:spPr>
        <p:txBody>
          <a:bodyPr wrap="square">
            <a:spAutoFit/>
          </a:bodyPr>
          <a:lstStyle/>
          <a:p>
            <a:pPr>
              <a:spcBef>
                <a:spcPts val="600"/>
              </a:spcBef>
            </a:pPr>
            <a:r>
              <a:rPr lang="en" sz="2000" b="1" dirty="0"/>
              <a:t>Like Agur, we trust that God will give us neither more nor less than what is beneficial to us (Pr. 30:8-9).</a:t>
            </a:r>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00103" y="3497295"/>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167150" y="3497295"/>
            <a:ext cx="3298997" cy="2862322"/>
          </a:xfrm>
          <a:prstGeom prst="rect">
            <a:avLst/>
          </a:prstGeom>
          <a:noFill/>
        </p:spPr>
        <p:txBody>
          <a:bodyPr wrap="square">
            <a:spAutoFit/>
          </a:bodyPr>
          <a:lstStyle/>
          <a:p>
            <a:pPr>
              <a:spcBef>
                <a:spcPts val="600"/>
              </a:spcBef>
            </a:pPr>
            <a:r>
              <a:rPr lang="en" sz="2000" b="1" dirty="0"/>
              <a:t>We may have prosperity; we may have needs or problems. If, like Paul, we have full assurance that God directs our lives, we will remain confident in Him whatever our situation may be</a:t>
            </a:r>
            <a:br>
              <a:rPr lang="en" sz="2000" b="1" dirty="0"/>
            </a:br>
            <a:r>
              <a:rPr lang="en" sz="2000" b="1" dirty="0"/>
              <a:t>(Phil. 4:11-12, 19).</a:t>
            </a:r>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413337"/>
            <a:ext cx="4925962" cy="1015663"/>
          </a:xfrm>
          <a:prstGeom prst="rect">
            <a:avLst/>
          </a:prstGeom>
          <a:noFill/>
        </p:spPr>
        <p:txBody>
          <a:bodyPr wrap="square">
            <a:spAutoFit/>
          </a:bodyPr>
          <a:lstStyle/>
          <a:p>
            <a:pPr>
              <a:spcBef>
                <a:spcPts val="600"/>
              </a:spcBef>
            </a:pPr>
            <a:r>
              <a:rPr lang="en" sz="2000" b="1" dirty="0"/>
              <a:t>When we live with this confidence, we are certain that “</a:t>
            </a:r>
            <a:r>
              <a:rPr lang="en-US" sz="2000" b="1" dirty="0"/>
              <a:t>I can do all this through him who gives me strength</a:t>
            </a:r>
            <a:r>
              <a:rPr lang="en" sz="2000" b="1"/>
              <a:t>” (Phil</a:t>
            </a:r>
            <a:r>
              <a:rPr lang="en" sz="2000" b="1" dirty="0"/>
              <a:t>. 4:13).</a:t>
            </a:r>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49" y="1238250"/>
            <a:ext cx="7285087" cy="400110"/>
          </a:xfrm>
          <a:prstGeom prst="rect">
            <a:avLst/>
          </a:prstGeom>
          <a:noFill/>
        </p:spPr>
        <p:txBody>
          <a:bodyPr wrap="square" rtlCol="0">
            <a:spAutoFit/>
          </a:bodyPr>
          <a:lstStyle/>
          <a:p>
            <a:pPr>
              <a:spcBef>
                <a:spcPts val="600"/>
              </a:spcBef>
            </a:pPr>
            <a:r>
              <a:rPr lang="en" sz="2000" b="1" dirty="0"/>
              <a:t>What happens when we don't have what we think we need?</a:t>
            </a:r>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2233879796"/>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0"/>
            <a:ext cx="12192000" cy="769441"/>
          </a:xfrm>
          <a:prstGeom prst="rect">
            <a:avLst/>
          </a:prstGeom>
          <a:noFill/>
        </p:spPr>
        <p:txBody>
          <a:bodyPr wrap="square">
            <a:spAutoFit/>
          </a:bodyPr>
          <a:lstStyle/>
          <a:p>
            <a:pPr algn="ctr"/>
            <a:r>
              <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rPr>
              <a:t>CONTENTMENT</a:t>
            </a:r>
          </a:p>
        </p:txBody>
      </p:sp>
      <p:sp>
        <p:nvSpPr>
          <p:cNvPr id="14" name="CuadroTexto 13">
            <a:extLst>
              <a:ext uri="{FF2B5EF4-FFF2-40B4-BE49-F238E27FC236}">
                <a16:creationId xmlns:a16="http://schemas.microsoft.com/office/drawing/2014/main" id="{AA3FA490-B026-E158-9475-5D2383FA0829}"/>
              </a:ext>
            </a:extLst>
          </p:cNvPr>
          <p:cNvSpPr txBox="1"/>
          <p:nvPr/>
        </p:nvSpPr>
        <p:spPr>
          <a:xfrm>
            <a:off x="1" y="691247"/>
            <a:ext cx="12192000" cy="369332"/>
          </a:xfrm>
          <a:prstGeom prst="rect">
            <a:avLst/>
          </a:prstGeom>
          <a:noFill/>
        </p:spPr>
        <p:txBody>
          <a:bodyPr wrap="square">
            <a:spAutoFit/>
          </a:bodyPr>
          <a:lstStyle/>
          <a:p>
            <a:pPr algn="ct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And my God will meet all your needs according to the riches of his glory in Christ Jesus</a:t>
            </a: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(Phil. 4:19)</a:t>
            </a:r>
          </a:p>
        </p:txBody>
      </p:sp>
      <p:sp>
        <p:nvSpPr>
          <p:cNvPr id="3" name="CuadroTexto 2">
            <a:extLst>
              <a:ext uri="{FF2B5EF4-FFF2-40B4-BE49-F238E27FC236}">
                <a16:creationId xmlns:a16="http://schemas.microsoft.com/office/drawing/2014/main" id="{4819ACD2-A04E-3F83-84A9-3F7B24AA6E64}"/>
              </a:ext>
            </a:extLst>
          </p:cNvPr>
          <p:cNvSpPr txBox="1"/>
          <p:nvPr/>
        </p:nvSpPr>
        <p:spPr>
          <a:xfrm>
            <a:off x="285749" y="2527009"/>
            <a:ext cx="7285088" cy="1015663"/>
          </a:xfrm>
          <a:prstGeom prst="rect">
            <a:avLst/>
          </a:prstGeom>
          <a:noFill/>
        </p:spPr>
        <p:txBody>
          <a:bodyPr wrap="square">
            <a:spAutoFit/>
          </a:bodyPr>
          <a:lstStyle/>
          <a:p>
            <a:pPr>
              <a:spcBef>
                <a:spcPts val="600"/>
              </a:spcBef>
            </a:pPr>
            <a:r>
              <a:rPr lang="en" sz="2000" b="1" dirty="0"/>
              <a:t>We don't always know if what we ask for is according to His will, but there are certain requests that we are sure are always according to His will:</a:t>
            </a:r>
          </a:p>
        </p:txBody>
      </p:sp>
      <p:sp>
        <p:nvSpPr>
          <p:cNvPr id="6" name="CuadroTexto 5">
            <a:extLst>
              <a:ext uri="{FF2B5EF4-FFF2-40B4-BE49-F238E27FC236}">
                <a16:creationId xmlns:a16="http://schemas.microsoft.com/office/drawing/2014/main" id="{79430898-FCF1-0DFC-01B1-5AC688F7AF12}"/>
              </a:ext>
            </a:extLst>
          </p:cNvPr>
          <p:cNvSpPr txBox="1"/>
          <p:nvPr/>
        </p:nvSpPr>
        <p:spPr>
          <a:xfrm>
            <a:off x="285749" y="1763959"/>
            <a:ext cx="7285087" cy="707886"/>
          </a:xfrm>
          <a:prstGeom prst="rect">
            <a:avLst/>
          </a:prstGeom>
          <a:noFill/>
        </p:spPr>
        <p:txBody>
          <a:bodyPr wrap="square">
            <a:spAutoFit/>
          </a:bodyPr>
          <a:lstStyle/>
          <a:p>
            <a:pPr>
              <a:spcBef>
                <a:spcPts val="600"/>
              </a:spcBef>
            </a:pPr>
            <a:r>
              <a:rPr lang="en" sz="2000" b="1" dirty="0"/>
              <a:t>Let us ask the Lord for it, and if it is according to His will, He will grant it to us (James 4:2b; 1 John 5:14-15).</a:t>
            </a:r>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767762" y="1649513"/>
            <a:ext cx="8464499" cy="3539430"/>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We should live for the next world. It is so wretched to live a haphazard, aimless life. We want an object in life—to live for a purpose. God help us all to be self-sacrificing, less self-caring, more forgetful of self and selfish interest; and to do good, not for the honor we expect to receive here, but because this is the object of our life and will answer the end of our existence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DD10B89B-1DBC-EBAF-7763-A9370DA1A74F}"/>
              </a:ext>
            </a:extLst>
          </p:cNvPr>
          <p:cNvSpPr txBox="1"/>
          <p:nvPr/>
        </p:nvSpPr>
        <p:spPr>
          <a:xfrm>
            <a:off x="5582847" y="5472717"/>
            <a:ext cx="4726037" cy="338554"/>
          </a:xfrm>
          <a:prstGeom prst="rect">
            <a:avLst/>
          </a:prstGeom>
          <a:noFill/>
        </p:spPr>
        <p:txBody>
          <a:bodyPr wrap="none" rtlCol="0">
            <a:spAutoFit/>
          </a:bodyPr>
          <a:lstStyle/>
          <a:p>
            <a:pPr algn="r"/>
            <a:r>
              <a:rPr lang="en" sz="1600" b="1" dirty="0"/>
              <a:t>EGW (Our High Calling, August 24 )</a:t>
            </a:r>
            <a:endParaRPr lang="es-ES" sz="1600" b="1" dirty="0"/>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371706" y="37603"/>
            <a:ext cx="4603170" cy="600164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8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a:t>
            </a:r>
            <a:r>
              <a:rPr kumimoji="0" lang="en-US" sz="38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Be anxious for nothing, but in everything by prayer and supplication, with thanksgiving, let your requests be made known to God</a:t>
            </a:r>
            <a:r>
              <a:rPr kumimoji="0" lang="es-ES" sz="38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err="1">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Philippians</a:t>
            </a:r>
            <a:r>
              <a:rPr kumimoji="0" lang="es-ES" sz="32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 4:6, </a:t>
            </a:r>
            <a:r>
              <a:rPr kumimoji="0" lang="es-ES" sz="2400" b="1" i="0" u="none" strike="noStrike" kern="1200" cap="none" spc="0" normalizeH="0" baseline="0" noProof="0" dirty="0" err="1">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NKJV</a:t>
            </a:r>
            <a:endParaRPr kumimoji="0" lang="es-ES" sz="32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EC64F87-C8B0-4963-816D-21F7A7960A4B}"/>
              </a:ext>
            </a:extLst>
          </p:cNvPr>
          <p:cNvSpPr txBox="1"/>
          <p:nvPr/>
        </p:nvSpPr>
        <p:spPr>
          <a:xfrm>
            <a:off x="5708055" y="3858628"/>
            <a:ext cx="6336461" cy="2862322"/>
          </a:xfrm>
          <a:prstGeom prst="rect">
            <a:avLst/>
          </a:prstGeom>
          <a:noFill/>
        </p:spPr>
        <p:txBody>
          <a:bodyPr wrap="square" rtlCol="0">
            <a:spAutoFit/>
          </a:bodyPr>
          <a:lstStyle/>
          <a:p>
            <a:pPr>
              <a:spcBef>
                <a:spcPts val="600"/>
              </a:spcBef>
            </a:pPr>
            <a:r>
              <a:rPr lang="en" sz="2000" b="1" noProof="0" dirty="0">
                <a:solidFill>
                  <a:srgbClr val="6DFFBD"/>
                </a:solidFill>
                <a:effectLst>
                  <a:outerShdw blurRad="38100" dist="38100" dir="2700000" algn="tl">
                    <a:srgbClr val="000000">
                      <a:alpha val="43137"/>
                    </a:srgbClr>
                  </a:outerShdw>
                </a:effectLst>
                <a:highlight>
                  <a:srgbClr val="9E007A"/>
                </a:highlight>
              </a:rPr>
              <a:t> Celestial citizenship:</a:t>
            </a:r>
          </a:p>
          <a:p>
            <a:pPr lvl="1">
              <a:spcBef>
                <a:spcPts val="600"/>
              </a:spcBef>
            </a:pPr>
            <a:r>
              <a:rPr lang="en" sz="2000" b="1" noProof="0" dirty="0"/>
              <a:t>Imitate the faithful (Philippians 3:17-19)</a:t>
            </a:r>
          </a:p>
          <a:p>
            <a:pPr lvl="1">
              <a:spcBef>
                <a:spcPts val="600"/>
              </a:spcBef>
            </a:pPr>
            <a:r>
              <a:rPr lang="en" sz="2000" b="1" noProof="0" dirty="0"/>
              <a:t>Full citizenship (Philippians 3:20-21)</a:t>
            </a:r>
          </a:p>
          <a:p>
            <a:pPr>
              <a:spcBef>
                <a:spcPts val="1800"/>
              </a:spcBef>
            </a:pPr>
            <a:r>
              <a:rPr lang="en" sz="2000" b="1" noProof="0" dirty="0">
                <a:solidFill>
                  <a:srgbClr val="FFC679"/>
                </a:solidFill>
                <a:effectLst>
                  <a:outerShdw blurRad="38100" dist="38100" dir="2700000" algn="tl">
                    <a:srgbClr val="000000">
                      <a:alpha val="43137"/>
                    </a:srgbClr>
                  </a:outerShdw>
                </a:effectLst>
                <a:highlight>
                  <a:srgbClr val="00789E"/>
                </a:highlight>
              </a:rPr>
              <a:t> Until we get there:</a:t>
            </a:r>
          </a:p>
          <a:p>
            <a:pPr lvl="1">
              <a:spcBef>
                <a:spcPts val="600"/>
              </a:spcBef>
            </a:pPr>
            <a:r>
              <a:rPr lang="en" sz="2000" b="1" noProof="0" dirty="0"/>
              <a:t>Harmony and rejoicing (Philippians 4:1-6)</a:t>
            </a:r>
          </a:p>
          <a:p>
            <a:pPr lvl="1">
              <a:spcBef>
                <a:spcPts val="600"/>
              </a:spcBef>
            </a:pPr>
            <a:r>
              <a:rPr lang="en" sz="2000" b="1" noProof="0" dirty="0"/>
              <a:t>Pure thoughts (Philippians 4:7-9)</a:t>
            </a:r>
          </a:p>
          <a:p>
            <a:pPr lvl="1">
              <a:spcBef>
                <a:spcPts val="600"/>
              </a:spcBef>
            </a:pPr>
            <a:r>
              <a:rPr lang="en" sz="2000" b="1" noProof="0" dirty="0"/>
              <a:t>Contentment (Philippians 4:10-13, 19)</a:t>
            </a: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1323439"/>
          </a:xfrm>
          <a:prstGeom prst="rect">
            <a:avLst/>
          </a:prstGeom>
          <a:noFill/>
        </p:spPr>
        <p:txBody>
          <a:bodyPr wrap="square" rtlCol="0">
            <a:spAutoFit/>
          </a:bodyPr>
          <a:lstStyle/>
          <a:p>
            <a:pPr>
              <a:spcBef>
                <a:spcPts val="600"/>
              </a:spcBef>
            </a:pPr>
            <a:r>
              <a:rPr lang="en" sz="2000" b="1" noProof="0" dirty="0"/>
              <a:t>Throughout his letters, Paul makes it clear that we are not citizens of this world. By accepting Jesus as our Savior, we are born again. With this new birth, we become citizens of Heaven.</a:t>
            </a:r>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8777" y="4331697"/>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777" y="5625577"/>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777" y="4698272"/>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838777" y="6389677"/>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8777" y="6009528"/>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237671" y="3897927"/>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237671" y="5201017"/>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5" y="1479546"/>
            <a:ext cx="7047697" cy="1015663"/>
          </a:xfrm>
          <a:prstGeom prst="rect">
            <a:avLst/>
          </a:prstGeom>
          <a:noFill/>
        </p:spPr>
        <p:txBody>
          <a:bodyPr wrap="square">
            <a:spAutoFit/>
          </a:bodyPr>
          <a:lstStyle/>
          <a:p>
            <a:pPr>
              <a:spcBef>
                <a:spcPts val="600"/>
              </a:spcBef>
            </a:pPr>
            <a:r>
              <a:rPr lang="en" sz="2000" b="1" noProof="0" dirty="0"/>
              <a:t>Although we respect and submit to the laws and norms of this world, our lifestyle is, in reality, broader, of a much higher morality.</a:t>
            </a:r>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3346951"/>
            <a:ext cx="12192000" cy="1107996"/>
          </a:xfrm>
          <a:prstGeom prst="rect">
            <a:avLst/>
          </a:prstGeom>
          <a:noFill/>
        </p:spPr>
        <p:txBody>
          <a:bodyPr wrap="square">
            <a:spAutoFit/>
          </a:bodyPr>
          <a:lstStyle/>
          <a:p>
            <a:pPr algn="ctr"/>
            <a:r>
              <a:rPr lang="en"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rPr>
              <a:t>CELESTIAL CITIZENSHIP</a:t>
            </a: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0" y="-78658"/>
            <a:ext cx="12192000" cy="769441"/>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en" sz="4400" b="1" spc="600" noProof="0" dirty="0">
                <a:ln w="22225">
                  <a:noFill/>
                  <a:prstDash val="solid"/>
                </a:ln>
                <a:solidFill>
                  <a:schemeClr val="accent2">
                    <a:lumMod val="40000"/>
                    <a:lumOff val="60000"/>
                  </a:schemeClr>
                </a:solidFill>
                <a:effectLst>
                  <a:outerShdw blurRad="38100" dist="38100" dir="2700000" algn="tl">
                    <a:srgbClr val="000000"/>
                  </a:outerShdw>
                </a:effectLst>
              </a:rPr>
              <a:t>IMITATE THE FAITHFUL</a:t>
            </a: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56634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Join together in following my example, brothers and sisters, and just as you have us as a model, keep your eyes on those who live as we do</a:t>
            </a:r>
            <a:r>
              <a:rPr lang="en" b="1" noProof="0" dirty="0">
                <a:solidFill>
                  <a:srgbClr val="C00000"/>
                </a:solidFill>
                <a:latin typeface="Comic Sans MS" panose="030F0702030302020204" pitchFamily="66" charset="0"/>
              </a:rPr>
              <a:t>.” </a:t>
            </a:r>
            <a:r>
              <a:rPr lang="en" sz="1400" b="1" noProof="0" dirty="0">
                <a:solidFill>
                  <a:srgbClr val="C00000"/>
                </a:solidFill>
                <a:latin typeface="Comic Sans MS" panose="030F0702030302020204" pitchFamily="66" charset="0"/>
              </a:rPr>
              <a:t>(Philippians 3:17)</a:t>
            </a: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381291"/>
            <a:ext cx="12113341" cy="707886"/>
          </a:xfrm>
          <a:prstGeom prst="rect">
            <a:avLst/>
          </a:prstGeom>
          <a:noFill/>
        </p:spPr>
        <p:txBody>
          <a:bodyPr wrap="square" rtlCol="0">
            <a:spAutoFit/>
          </a:bodyPr>
          <a:lstStyle/>
          <a:p>
            <a:pPr>
              <a:spcBef>
                <a:spcPts val="600"/>
              </a:spcBef>
            </a:pPr>
            <a:r>
              <a:rPr lang="en" sz="2000" b="1" noProof="0" dirty="0"/>
              <a:t>We all have people who, in one way or another, have shaped our lives or our thoughts. Perhaps an artist, an athlete, a musician, a singer. Perhaps a pastor, a preacher, a faithful brother or sister.</a:t>
            </a:r>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67251" y="2231923"/>
            <a:ext cx="3646077"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62503" y="2138208"/>
            <a:ext cx="4288351" cy="1323439"/>
          </a:xfrm>
          <a:prstGeom prst="rect">
            <a:avLst/>
          </a:prstGeom>
          <a:noFill/>
        </p:spPr>
        <p:txBody>
          <a:bodyPr wrap="square">
            <a:spAutoFit/>
          </a:bodyPr>
          <a:lstStyle/>
          <a:p>
            <a:pPr>
              <a:spcBef>
                <a:spcPts val="600"/>
              </a:spcBef>
            </a:pPr>
            <a:r>
              <a:rPr lang="en" sz="2000" b="1" noProof="0" dirty="0"/>
              <a:t>Have these "role model" people helped us grow as individuals, or led us down paths we should never have tried?</a:t>
            </a:r>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41148" y="3510678"/>
            <a:ext cx="4309706" cy="2246769"/>
          </a:xfrm>
          <a:prstGeom prst="rect">
            <a:avLst/>
          </a:prstGeom>
          <a:noFill/>
        </p:spPr>
        <p:txBody>
          <a:bodyPr wrap="square">
            <a:spAutoFit/>
          </a:bodyPr>
          <a:lstStyle/>
          <a:p>
            <a:pPr>
              <a:spcBef>
                <a:spcPts val="600"/>
              </a:spcBef>
            </a:pPr>
            <a:r>
              <a:rPr lang="en" sz="2000" b="1" noProof="0" dirty="0"/>
              <a:t>Paul invites us to imitate those whose examples uplift us and encourage us to be better (Phil. 3:17). He also warns us that, even among believers, there are people who are not worthy of imitation (Phil. 3:18-19).</a:t>
            </a:r>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806479"/>
            <a:ext cx="8029373" cy="1015663"/>
          </a:xfrm>
          <a:prstGeom prst="rect">
            <a:avLst/>
          </a:prstGeom>
          <a:noFill/>
        </p:spPr>
        <p:txBody>
          <a:bodyPr wrap="square">
            <a:spAutoFit/>
          </a:bodyPr>
          <a:lstStyle/>
          <a:p>
            <a:pPr>
              <a:spcBef>
                <a:spcPts val="600"/>
              </a:spcBef>
            </a:pPr>
            <a:r>
              <a:rPr lang="en" sz="2000" b="1" noProof="0" dirty="0"/>
              <a:t>What makes the difference? Some think only of earthly things, while others have their thoughts fixed on Jesus. Good role models are, in turn, imitators of Christ (1 Cor. 11:1).</a:t>
            </a:r>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1114501" y="0"/>
            <a:ext cx="790513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noProof="0" dirty="0">
                <a:ln/>
                <a:solidFill>
                  <a:schemeClr val="accent3"/>
                </a:solidFill>
              </a:rPr>
              <a:t>FULL CITIZENSHIP</a:t>
            </a:r>
          </a:p>
        </p:txBody>
      </p:sp>
      <p:sp>
        <p:nvSpPr>
          <p:cNvPr id="5" name="CuadroTexto 4">
            <a:extLst>
              <a:ext uri="{FF2B5EF4-FFF2-40B4-BE49-F238E27FC236}">
                <a16:creationId xmlns:a16="http://schemas.microsoft.com/office/drawing/2014/main" id="{8C924662-6353-0FD5-EC50-B91021509E6F}"/>
              </a:ext>
            </a:extLst>
          </p:cNvPr>
          <p:cNvSpPr txBox="1"/>
          <p:nvPr/>
        </p:nvSpPr>
        <p:spPr>
          <a:xfrm>
            <a:off x="1175491" y="641696"/>
            <a:ext cx="778315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But our citizenship is in heaven. And we eagerly await a Savior from there, the Lord Jesus Christ</a:t>
            </a:r>
            <a:r>
              <a:rPr lang="en" b="1" noProof="0" dirty="0">
                <a:solidFill>
                  <a:schemeClr val="accent1">
                    <a:lumMod val="75000"/>
                  </a:schemeClr>
                </a:solidFill>
                <a:latin typeface="Comic Sans MS" panose="030F0702030302020204" pitchFamily="66" charset="0"/>
              </a:rPr>
              <a:t>.” </a:t>
            </a:r>
            <a:r>
              <a:rPr lang="en" sz="1400" b="1" noProof="0" dirty="0">
                <a:solidFill>
                  <a:schemeClr val="accent1">
                    <a:lumMod val="75000"/>
                  </a:schemeClr>
                </a:solidFill>
                <a:latin typeface="Comic Sans MS" panose="030F0702030302020204" pitchFamily="66" charset="0"/>
              </a:rPr>
              <a:t>(Philippians 3:20)</a:t>
            </a:r>
          </a:p>
        </p:txBody>
      </p:sp>
      <p:sp>
        <p:nvSpPr>
          <p:cNvPr id="6" name="CuadroTexto 5">
            <a:extLst>
              <a:ext uri="{FF2B5EF4-FFF2-40B4-BE49-F238E27FC236}">
                <a16:creationId xmlns:a16="http://schemas.microsoft.com/office/drawing/2014/main" id="{611E7B2D-051B-4BB0-2B5F-FCEDDF8408B2}"/>
              </a:ext>
            </a:extLst>
          </p:cNvPr>
          <p:cNvSpPr txBox="1"/>
          <p:nvPr/>
        </p:nvSpPr>
        <p:spPr>
          <a:xfrm>
            <a:off x="2733366" y="1512965"/>
            <a:ext cx="3647769" cy="2246769"/>
          </a:xfrm>
          <a:prstGeom prst="rect">
            <a:avLst/>
          </a:prstGeom>
          <a:noFill/>
        </p:spPr>
        <p:txBody>
          <a:bodyPr wrap="square" rtlCol="0">
            <a:spAutoFit/>
          </a:bodyPr>
          <a:lstStyle/>
          <a:p>
            <a:pPr>
              <a:spcBef>
                <a:spcPts val="600"/>
              </a:spcBef>
            </a:pPr>
            <a:r>
              <a:rPr lang="en" sz="2000" b="1" noProof="0" dirty="0"/>
              <a:t>Let's face it. We Christians have a problem: dual citizenship. We are both citizens of this world and citizens of heaven. This creates serious conflicts for us (Rom. 7:22-23).</a:t>
            </a:r>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1351600065"/>
              </p:ext>
            </p:extLst>
          </p:nvPr>
        </p:nvGraphicFramePr>
        <p:xfrm>
          <a:off x="6488984" y="1435510"/>
          <a:ext cx="5634191"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733364" y="5375561"/>
            <a:ext cx="3647769" cy="1323439"/>
          </a:xfrm>
          <a:prstGeom prst="rect">
            <a:avLst/>
          </a:prstGeom>
          <a:noFill/>
        </p:spPr>
        <p:txBody>
          <a:bodyPr wrap="square">
            <a:spAutoFit/>
          </a:bodyPr>
          <a:lstStyle/>
          <a:p>
            <a:pPr>
              <a:spcBef>
                <a:spcPts val="600"/>
              </a:spcBef>
            </a:pPr>
            <a:r>
              <a:rPr lang="en" sz="2000" b="1" noProof="0" dirty="0"/>
              <a:t>When we are resurrected,                   (or transformed), and death has no power over us, what will happen?</a:t>
            </a:r>
          </a:p>
        </p:txBody>
      </p:sp>
      <p:sp>
        <p:nvSpPr>
          <p:cNvPr id="11" name="CuadroTexto 10">
            <a:extLst>
              <a:ext uri="{FF2B5EF4-FFF2-40B4-BE49-F238E27FC236}">
                <a16:creationId xmlns:a16="http://schemas.microsoft.com/office/drawing/2014/main" id="{282DD627-2296-C015-D41C-DBA2B4E8001D}"/>
              </a:ext>
            </a:extLst>
          </p:cNvPr>
          <p:cNvSpPr txBox="1"/>
          <p:nvPr/>
        </p:nvSpPr>
        <p:spPr>
          <a:xfrm>
            <a:off x="2733364" y="3764083"/>
            <a:ext cx="3647769" cy="1631216"/>
          </a:xfrm>
          <a:prstGeom prst="rect">
            <a:avLst/>
          </a:prstGeom>
          <a:noFill/>
        </p:spPr>
        <p:txBody>
          <a:bodyPr wrap="square">
            <a:spAutoFit/>
          </a:bodyPr>
          <a:lstStyle/>
          <a:p>
            <a:pPr>
              <a:spcBef>
                <a:spcPts val="600"/>
              </a:spcBef>
            </a:pPr>
            <a:r>
              <a:rPr lang="en" sz="2000" b="1" noProof="0" dirty="0"/>
              <a:t>When will we achieve full citizenship? When will we cease to be citizens of this sinful world? At the Second Coming (Phil. 3:20).</a:t>
            </a:r>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3346951"/>
            <a:ext cx="12192000" cy="1107996"/>
          </a:xfrm>
          <a:prstGeom prst="rect">
            <a:avLst/>
          </a:prstGeom>
          <a:noFill/>
        </p:spPr>
        <p:txBody>
          <a:bodyPr wrap="square">
            <a:spAutoFit/>
          </a:bodyPr>
          <a:lstStyle/>
          <a:p>
            <a:pPr algn="ctr"/>
            <a:r>
              <a:rPr lang="en" sz="6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UNTIL WE GET THERE</a:t>
            </a: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1E6C22A-850E-4EBE-2660-B5BDB2083E0A}"/>
              </a:ext>
            </a:extLst>
          </p:cNvPr>
          <p:cNvSpPr txBox="1"/>
          <p:nvPr/>
        </p:nvSpPr>
        <p:spPr>
          <a:xfrm>
            <a:off x="0" y="58992"/>
            <a:ext cx="1219200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en" sz="44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rPr>
              <a:t>HARMONY AND REJOICING</a:t>
            </a:r>
          </a:p>
        </p:txBody>
      </p:sp>
      <p:sp>
        <p:nvSpPr>
          <p:cNvPr id="4" name="CuadroTexto 3">
            <a:extLst>
              <a:ext uri="{FF2B5EF4-FFF2-40B4-BE49-F238E27FC236}">
                <a16:creationId xmlns:a16="http://schemas.microsoft.com/office/drawing/2014/main" id="{094A205C-D0E6-9B0B-203D-EC46C3DB4381}"/>
              </a:ext>
            </a:extLst>
          </p:cNvPr>
          <p:cNvSpPr txBox="1"/>
          <p:nvPr/>
        </p:nvSpPr>
        <p:spPr>
          <a:xfrm>
            <a:off x="1347787" y="733183"/>
            <a:ext cx="9496425"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Rejoice in the Lord always. I will say it again: Rejoice!</a:t>
            </a:r>
            <a:r>
              <a:rPr lang="en" b="1" noProof="0" dirty="0">
                <a:solidFill>
                  <a:schemeClr val="accent3">
                    <a:lumMod val="75000"/>
                  </a:schemeClr>
                </a:solidFill>
                <a:latin typeface="Comic Sans MS" panose="030F0702030302020204" pitchFamily="66" charset="0"/>
              </a:rPr>
              <a:t>” </a:t>
            </a:r>
            <a:r>
              <a:rPr lang="en" sz="1400" b="1" noProof="0" dirty="0">
                <a:solidFill>
                  <a:schemeClr val="accent3">
                    <a:lumMod val="75000"/>
                  </a:schemeClr>
                </a:solidFill>
                <a:latin typeface="Comic Sans MS" panose="030F0702030302020204" pitchFamily="66" charset="0"/>
              </a:rPr>
              <a:t>(Philippians 4:4)</a:t>
            </a:r>
          </a:p>
        </p:txBody>
      </p:sp>
      <p:sp>
        <p:nvSpPr>
          <p:cNvPr id="5" name="CuadroTexto 4">
            <a:extLst>
              <a:ext uri="{FF2B5EF4-FFF2-40B4-BE49-F238E27FC236}">
                <a16:creationId xmlns:a16="http://schemas.microsoft.com/office/drawing/2014/main" id="{D8076166-A941-7B43-3088-7677B25E0A79}"/>
              </a:ext>
            </a:extLst>
          </p:cNvPr>
          <p:cNvSpPr txBox="1"/>
          <p:nvPr/>
        </p:nvSpPr>
        <p:spPr>
          <a:xfrm>
            <a:off x="266700" y="1323975"/>
            <a:ext cx="8186302" cy="1323439"/>
          </a:xfrm>
          <a:prstGeom prst="rect">
            <a:avLst/>
          </a:prstGeom>
          <a:noFill/>
        </p:spPr>
        <p:txBody>
          <a:bodyPr wrap="square" rtlCol="0">
            <a:spAutoFit/>
          </a:bodyPr>
          <a:lstStyle/>
          <a:p>
            <a:pPr>
              <a:spcBef>
                <a:spcPts val="600"/>
              </a:spcBef>
            </a:pPr>
            <a:r>
              <a:rPr lang="en" sz="2000" b="1" noProof="0" dirty="0"/>
              <a:t>Concluding his letter, Paul interweaves personal greetings with practical advice. He asks </a:t>
            </a:r>
            <a:r>
              <a:rPr lang="en" sz="2000" b="1" noProof="0" dirty="0" err="1"/>
              <a:t>Syzygus </a:t>
            </a:r>
            <a:r>
              <a:rPr lang="en" sz="2000" b="1" noProof="0" dirty="0"/>
              <a:t>[faithful companion] and Clement to help </a:t>
            </a:r>
            <a:r>
              <a:rPr lang="en" sz="2000" b="1" noProof="0" dirty="0" err="1"/>
              <a:t>Euodia </a:t>
            </a:r>
            <a:r>
              <a:rPr lang="en" sz="2000" b="1" noProof="0" dirty="0"/>
              <a:t>and </a:t>
            </a:r>
            <a:r>
              <a:rPr lang="en" sz="2000" b="1" noProof="0" dirty="0" err="1"/>
              <a:t>Syntyche </a:t>
            </a:r>
            <a:r>
              <a:rPr lang="en" sz="2000" b="1" noProof="0" dirty="0"/>
              <a:t>live in harmony. Of all of them, Paul's co-workers, he says: “</a:t>
            </a:r>
            <a:r>
              <a:rPr lang="en-US" sz="2000" b="1" dirty="0"/>
              <a:t>whose names are in the book of life</a:t>
            </a:r>
            <a:r>
              <a:rPr lang="en" sz="2000" b="1" noProof="0" dirty="0"/>
              <a:t>” (Phil. </a:t>
            </a:r>
            <a:r>
              <a:rPr lang="en" sz="2000" b="1" dirty="0"/>
              <a:t>4:2-3).</a:t>
            </a:r>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902633" y="2875492"/>
            <a:ext cx="5444954" cy="1323439"/>
          </a:xfrm>
          <a:prstGeom prst="rect">
            <a:avLst/>
          </a:prstGeom>
          <a:noFill/>
        </p:spPr>
        <p:txBody>
          <a:bodyPr wrap="square">
            <a:spAutoFit/>
          </a:bodyPr>
          <a:lstStyle/>
          <a:p>
            <a:pPr>
              <a:spcBef>
                <a:spcPts val="600"/>
              </a:spcBef>
            </a:pPr>
            <a:r>
              <a:rPr lang="en" sz="2000" b="1" noProof="0" dirty="0"/>
              <a:t>The following advice may puzzle us: “Rejoice always […] Do not be anxious about anything”              (Phil. 4:4, </a:t>
            </a:r>
            <a:r>
              <a:rPr lang="en" sz="2000" b="1" dirty="0"/>
              <a:t>6). How </a:t>
            </a:r>
            <a:r>
              <a:rPr lang="en" sz="2000" b="1" noProof="0" dirty="0"/>
              <a:t>can this be possible in a world full of problems and afflictions?</a:t>
            </a:r>
          </a:p>
        </p:txBody>
      </p:sp>
      <p:sp>
        <p:nvSpPr>
          <p:cNvPr id="14" name="CuadroTexto 13">
            <a:extLst>
              <a:ext uri="{FF2B5EF4-FFF2-40B4-BE49-F238E27FC236}">
                <a16:creationId xmlns:a16="http://schemas.microsoft.com/office/drawing/2014/main" id="{58972F14-0FE1-7DF7-A335-B8897880559F}"/>
              </a:ext>
            </a:extLst>
          </p:cNvPr>
          <p:cNvSpPr txBox="1"/>
          <p:nvPr/>
        </p:nvSpPr>
        <p:spPr>
          <a:xfrm>
            <a:off x="2902633" y="4427009"/>
            <a:ext cx="5867741" cy="1323439"/>
          </a:xfrm>
          <a:prstGeom prst="rect">
            <a:avLst/>
          </a:prstGeom>
          <a:noFill/>
        </p:spPr>
        <p:txBody>
          <a:bodyPr wrap="square">
            <a:spAutoFit/>
          </a:bodyPr>
          <a:lstStyle/>
          <a:p>
            <a:pPr>
              <a:spcBef>
                <a:spcPts val="600"/>
              </a:spcBef>
            </a:pPr>
            <a:r>
              <a:rPr lang="en" sz="2000" b="1" noProof="0" dirty="0"/>
              <a:t>This is possible because our joy is “in the Lord”                   (Phil. 4:4a). We cast our anxieties on Him, confident that He can bear them for us</a:t>
            </a:r>
            <a:br>
              <a:rPr lang="en" sz="2000" b="1" noProof="0" dirty="0"/>
            </a:br>
            <a:r>
              <a:rPr lang="en" sz="2000" b="1" noProof="0" dirty="0"/>
              <a:t>(Matt. 6:31-34; 1 Pet. 5:7).</a:t>
            </a:r>
          </a:p>
        </p:txBody>
      </p:sp>
      <p:sp>
        <p:nvSpPr>
          <p:cNvPr id="7" name="CuadroTexto 6">
            <a:extLst>
              <a:ext uri="{FF2B5EF4-FFF2-40B4-BE49-F238E27FC236}">
                <a16:creationId xmlns:a16="http://schemas.microsoft.com/office/drawing/2014/main" id="{0FDE26B0-E4EE-CDD2-39A4-081905911EA7}"/>
              </a:ext>
            </a:extLst>
          </p:cNvPr>
          <p:cNvSpPr txBox="1"/>
          <p:nvPr/>
        </p:nvSpPr>
        <p:spPr>
          <a:xfrm>
            <a:off x="2898946" y="5978527"/>
            <a:ext cx="5867741" cy="707886"/>
          </a:xfrm>
          <a:prstGeom prst="rect">
            <a:avLst/>
          </a:prstGeom>
          <a:noFill/>
        </p:spPr>
        <p:txBody>
          <a:bodyPr wrap="square">
            <a:spAutoFit/>
          </a:bodyPr>
          <a:lstStyle/>
          <a:p>
            <a:pPr>
              <a:spcBef>
                <a:spcPts val="600"/>
              </a:spcBef>
            </a:pPr>
            <a:r>
              <a:rPr lang="en" sz="2000" b="1" dirty="0"/>
              <a:t>And how do we cast our anxieties on Jesus? Through prayer (Phil. 4:6).</a:t>
            </a:r>
            <a:endParaRPr lang="es-ES" sz="2000" b="1" noProof="0" dirty="0"/>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1228"/>
            <a:ext cx="12192000"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en" sz="44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rPr>
              <a:t>PURE THOUGHTS</a:t>
            </a:r>
          </a:p>
        </p:txBody>
      </p:sp>
      <p:sp>
        <p:nvSpPr>
          <p:cNvPr id="4" name="CuadroTexto 3">
            <a:extLst>
              <a:ext uri="{FF2B5EF4-FFF2-40B4-BE49-F238E27FC236}">
                <a16:creationId xmlns:a16="http://schemas.microsoft.com/office/drawing/2014/main" id="{5100C911-0FC8-7C7A-198A-E6FCA98AC12A}"/>
              </a:ext>
            </a:extLst>
          </p:cNvPr>
          <p:cNvSpPr txBox="1"/>
          <p:nvPr/>
        </p:nvSpPr>
        <p:spPr>
          <a:xfrm>
            <a:off x="0" y="614887"/>
            <a:ext cx="12191999" cy="923330"/>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en-US" b="1" dirty="0">
                <a:solidFill>
                  <a:schemeClr val="accent6">
                    <a:lumMod val="50000"/>
                  </a:schemeClr>
                </a:solidFill>
                <a:latin typeface="Comic Sans MS" panose="030F0702030302020204" pitchFamily="66" charset="0"/>
              </a:rPr>
              <a:t>Finally, brothers and sisters, whatever is true, whatever is noble, whatever is right, whatever is pure, whatever is lovely, whatever is admirable—if anything is excellent or praiseworthy—think about such things</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(Philippians 4:8)</a:t>
            </a:r>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3" y="1680681"/>
            <a:ext cx="6806162" cy="1015663"/>
          </a:xfrm>
          <a:prstGeom prst="rect">
            <a:avLst/>
          </a:prstGeom>
          <a:noFill/>
        </p:spPr>
        <p:txBody>
          <a:bodyPr wrap="square" rtlCol="0">
            <a:spAutoFit/>
          </a:bodyPr>
          <a:lstStyle/>
          <a:p>
            <a:pPr>
              <a:spcBef>
                <a:spcPts val="600"/>
              </a:spcBef>
            </a:pPr>
            <a:r>
              <a:rPr lang="en" sz="2000" b="1" dirty="0"/>
              <a:t>The result of casting our anxiety on Jesus and rejoicing is peace (Phil. 4:7). A peace that the world cannot give or take away (John 14:27; 16:33).</a:t>
            </a:r>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1899823960"/>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165714" y="5177319"/>
            <a:ext cx="3642476" cy="1528227"/>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en" sz="2000" b="1" dirty="0"/>
              <a:t>In summary: “</a:t>
            </a:r>
            <a:r>
              <a:rPr lang="en-US" sz="2000" b="1" dirty="0"/>
              <a:t>if anything is excellent or praiseworthy—think about such things.</a:t>
            </a:r>
            <a:r>
              <a:rPr lang="en" sz="2000" b="1" dirty="0"/>
              <a:t>”     (Phil 4:8b).</a:t>
            </a:r>
          </a:p>
        </p:txBody>
      </p:sp>
      <p:sp>
        <p:nvSpPr>
          <p:cNvPr id="11" name="CuadroTexto 10">
            <a:extLst>
              <a:ext uri="{FF2B5EF4-FFF2-40B4-BE49-F238E27FC236}">
                <a16:creationId xmlns:a16="http://schemas.microsoft.com/office/drawing/2014/main" id="{F6870FDD-5AE2-8006-6140-EBB843EEB803}"/>
              </a:ext>
            </a:extLst>
          </p:cNvPr>
          <p:cNvSpPr txBox="1"/>
          <p:nvPr/>
        </p:nvSpPr>
        <p:spPr>
          <a:xfrm>
            <a:off x="3067050" y="2766923"/>
            <a:ext cx="3839805" cy="1938992"/>
          </a:xfrm>
          <a:prstGeom prst="rect">
            <a:avLst/>
          </a:prstGeom>
          <a:noFill/>
        </p:spPr>
        <p:txBody>
          <a:bodyPr wrap="square">
            <a:spAutoFit/>
          </a:bodyPr>
          <a:lstStyle/>
          <a:p>
            <a:pPr>
              <a:spcBef>
                <a:spcPts val="600"/>
              </a:spcBef>
            </a:pPr>
            <a:r>
              <a:rPr lang="en" sz="2000" b="1" dirty="0"/>
              <a:t>This peace, according to Paul, will be a protection—a guard—for our feelings and thoughts                   (Phil. 4:7b). For this guard to be effective, what things should we think about (Phil. 4:8)?</a:t>
            </a:r>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974</TotalTime>
  <Words>1289</Words>
  <Application>Microsoft Office PowerPoint</Application>
  <PresentationFormat>Panorámica</PresentationFormat>
  <Paragraphs>66</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Century Gothic</vt:lpstr>
      <vt:lpstr>Comic Sans MS</vt:lpstr>
      <vt:lpstr>Wingdings 3</vt:lpstr>
      <vt:lpstr>Aptos Display</vt:lpstr>
      <vt:lpstr>Constantia</vt:lpstr>
      <vt:lpstr>Aptos</vt:lpstr>
      <vt:lpstr>Arial</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83</cp:revision>
  <dcterms:created xsi:type="dcterms:W3CDTF">2026-01-12T07:53:42Z</dcterms:created>
  <dcterms:modified xsi:type="dcterms:W3CDTF">2026-01-15T08:18:24Z</dcterms:modified>
</cp:coreProperties>
</file>