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en" sz="2000" b="1" noProof="0" dirty="0">
              <a:effectLst>
                <a:outerShdw blurRad="38100" dist="38100" dir="2700000" algn="tl">
                  <a:srgbClr val="000000">
                    <a:alpha val="43137"/>
                  </a:srgbClr>
                </a:outerShdw>
              </a:effectLst>
            </a:rPr>
            <a:t>Buy refined gold</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en" sz="1800" b="1" noProof="0" dirty="0">
              <a:effectLst/>
            </a:rPr>
            <a:t>We must not settle for half-truths or a superficial study of the Bible. We must discard human doctrines (tinsel) and delve deeper into our study of the Bible to remove all imperfection (dross) from our understanding of it.</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 sz="2000" b="1" noProof="0" dirty="0">
              <a:effectLst>
                <a:outerShdw blurRad="38100" dist="38100" dir="2700000" algn="tl">
                  <a:srgbClr val="000000">
                    <a:alpha val="43137"/>
                  </a:srgbClr>
                </a:outerShdw>
              </a:effectLst>
            </a:rPr>
            <a:t>Buy white garments</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en" sz="1800" b="1" noProof="0" dirty="0">
              <a:effectLst/>
            </a:rPr>
            <a:t>Accepting Jesus' righteousness as the only way to achieve salvation. Trying to present ourselves to God with our own righteous deeds is to show ourselves naked before Him.</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 sz="2000" b="1" noProof="0" dirty="0">
              <a:effectLst>
                <a:outerShdw blurRad="38100" dist="38100" dir="2700000" algn="tl">
                  <a:srgbClr val="000000">
                    <a:alpha val="43137"/>
                  </a:srgbClr>
                </a:outerShdw>
              </a:effectLst>
            </a:rPr>
            <a:t>Buy eye drops</a:t>
          </a:r>
          <a:endParaRPr lang="en"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en" sz="1800" b="1" noProof="0" dirty="0">
              <a:effectLst/>
            </a:rPr>
            <a:t>Receive the Holy Spirit. Only He can give us spiritual discernment and convince us of our true condition                         (John 16:8).</a:t>
          </a:r>
          <a:endParaRPr lang="en"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en" sz="1800" b="1" noProof="0" dirty="0"/>
            <a:t>He decided to create us</a:t>
          </a:r>
          <a:br>
            <a:rPr lang="en" sz="1800" b="1" noProof="0" dirty="0"/>
          </a:br>
          <a:r>
            <a:rPr lang="en" sz="1800" b="1" noProof="0" dirty="0"/>
            <a:t>(Gen.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en" sz="1800" b="1" noProof="0" dirty="0"/>
            <a:t>He seeks us out when we have sinned (Gen. 3:8-9)</a:t>
          </a:r>
          <a:endParaRPr lang="en" sz="18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en" sz="1800" b="1" noProof="0" dirty="0"/>
            <a:t>He gave himself to save us (John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en" sz="1800" b="1" noProof="0" dirty="0"/>
            <a:t>He wants to give us a reward: to sit with Him, and enjoy eternity in His company (Rev. 3:21)</a:t>
          </a:r>
          <a:endParaRPr lang="en" sz="18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en" sz="2000" b="1" noProof="0" dirty="0">
              <a:effectLst>
                <a:outerShdw blurRad="38100" dist="38100" dir="2700000" algn="tl">
                  <a:srgbClr val="000000">
                    <a:alpha val="43137"/>
                  </a:srgbClr>
                </a:outerShdw>
              </a:effectLst>
            </a:rPr>
            <a:t>He is our Comforter (John 14:16-17)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en" sz="2000" b="1" noProof="0" dirty="0">
              <a:effectLst>
                <a:outerShdw blurRad="38100" dist="38100" dir="2700000" algn="tl">
                  <a:srgbClr val="000000">
                    <a:alpha val="43137"/>
                  </a:srgbClr>
                </a:outerShdw>
              </a:effectLst>
            </a:rPr>
            <a:t>He reveals Jesus to us (John 15:26)</a:t>
          </a:r>
          <a:endParaRPr lang="en" sz="20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en" sz="2000" b="1" noProof="0" dirty="0">
              <a:effectLst>
                <a:outerShdw blurRad="38100" dist="38100" dir="2700000" algn="tl">
                  <a:srgbClr val="000000">
                    <a:alpha val="43137"/>
                  </a:srgbClr>
                </a:outerShdw>
              </a:effectLst>
            </a:rPr>
            <a:t>Convicts us of sin (John 16:8)</a:t>
          </a:r>
          <a:endParaRPr lang="en" sz="20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en" sz="2000" b="1" noProof="0" dirty="0">
              <a:effectLst>
                <a:outerShdw blurRad="38100" dist="38100" dir="2700000" algn="tl">
                  <a:srgbClr val="000000">
                    <a:alpha val="43137"/>
                  </a:srgbClr>
                </a:outerShdw>
              </a:effectLst>
            </a:rPr>
            <a:t>He guides us into all truth (John 16:13)</a:t>
          </a:r>
          <a:endParaRPr lang="en" sz="20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We must not settle for half-truths or a superficial study of the Bible. We must discard human doctrines (tinsel) and delve deeper into our study of the Bible to remove all imperfection (dross) from our understanding of it.</a:t>
          </a:r>
          <a:endParaRPr lang="en" sz="18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Buy refined gold</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Accepting Jesus' righteousness as the only way to achieve salvation. Trying to present ourselves to God with our own righteous deeds is to show ourselves naked before Him.</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Buy white garments</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Receive the Holy Spirit. Only He can give us spiritual discernment and convince us of our true condition                         (John 16:8).</a:t>
          </a:r>
          <a:endParaRPr lang="en" sz="1800"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Buy eye drops</a:t>
          </a:r>
          <a:endParaRPr lang="en" sz="2000" kern="1200" noProof="0" dirty="0">
            <a:effectLst>
              <a:outerShdw blurRad="38100" dist="38100" dir="2700000" algn="tl">
                <a:srgbClr val="000000">
                  <a:alpha val="43137"/>
                </a:srgbClr>
              </a:outerShdw>
            </a:effectLst>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He decided to create us</a:t>
          </a:r>
          <a:br>
            <a:rPr lang="en" sz="1800" b="1" kern="1200" noProof="0" dirty="0"/>
          </a:br>
          <a:r>
            <a:rPr lang="en" sz="1800" b="1" kern="1200" noProof="0" dirty="0"/>
            <a:t>(Gen. 2:7)</a:t>
          </a:r>
          <a:endParaRPr lang="en" sz="18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He seeks us out when we have sinned (Gen. 3:8-9)</a:t>
          </a:r>
          <a:endParaRPr lang="en" sz="18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He gave himself to save us (John 3:16)</a:t>
          </a:r>
          <a:endParaRPr lang="en" sz="18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He wants to give us a reward: to sit with Him, and enjoy eternity in His company (Rev. 3:21)</a:t>
          </a:r>
          <a:endParaRPr lang="en" sz="18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He is our Comforter (John 14:16-17)</a:t>
          </a:r>
          <a:endParaRPr lang="en" sz="2000" kern="1200" noProof="0" dirty="0">
            <a:effectLst>
              <a:outerShdw blurRad="38100" dist="38100" dir="2700000" algn="tl">
                <a:srgbClr val="000000">
                  <a:alpha val="43137"/>
                </a:srgbClr>
              </a:outerShdw>
            </a:effectLst>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He reveals Jesus to us (John 15:26)</a:t>
          </a:r>
          <a:endParaRPr lang="en" sz="2000" kern="1200" noProof="0" dirty="0">
            <a:effectLst>
              <a:outerShdw blurRad="38100" dist="38100" dir="2700000" algn="tl">
                <a:srgbClr val="000000">
                  <a:alpha val="43137"/>
                </a:srgbClr>
              </a:outerShdw>
            </a:effectLst>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Convicts us of sin (John 16:8)</a:t>
          </a:r>
          <a:endParaRPr lang="en" sz="2000" kern="1200" noProof="0" dirty="0">
            <a:effectLst>
              <a:outerShdw blurRad="38100" dist="38100" dir="2700000" algn="tl">
                <a:srgbClr val="000000">
                  <a:alpha val="43137"/>
                </a:srgbClr>
              </a:outerShdw>
            </a:effectLst>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He guides us into all truth (John 16:13)</a:t>
          </a:r>
          <a:endParaRPr lang="en" sz="2000" kern="1200" noProof="0" dirty="0">
            <a:effectLst>
              <a:outerShdw blurRad="38100" dist="38100" dir="2700000" algn="tl">
                <a:srgbClr val="000000">
                  <a:alpha val="43137"/>
                </a:srgbClr>
              </a:outerShdw>
            </a:effectLst>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05/03/2026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05/03/2026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05/03/2026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182917"/>
            <a:ext cx="9001125" cy="1446550"/>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REALITY CHECK</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rtlCol="0">
            <a:spAutoFit/>
          </a:bodyPr>
          <a:lstStyle/>
          <a:p>
            <a:r>
              <a:rPr lang="en" sz="1600" b="1" noProof="0" dirty="0">
                <a:solidFill>
                  <a:srgbClr val="D7AA80"/>
                </a:solidFill>
              </a:rPr>
              <a:t>Lesson 1 for April 4,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THE </a:t>
            </a:r>
            <a:r>
              <a:rPr lang="en" sz="4400" b="1" dirty="0">
                <a:ln/>
                <a:solidFill>
                  <a:schemeClr val="accent4"/>
                </a:solidFill>
              </a:rPr>
              <a:t>BRANCH</a:t>
            </a:r>
            <a:r>
              <a:rPr lang="en" sz="4400" b="1" noProof="0" dirty="0">
                <a:ln/>
                <a:solidFill>
                  <a:schemeClr val="accent4"/>
                </a:solidFill>
              </a:rPr>
              <a:t> AND THE </a:t>
            </a:r>
            <a:r>
              <a:rPr lang="en" sz="4400" b="1" dirty="0">
                <a:ln/>
                <a:solidFill>
                  <a:schemeClr val="accent4"/>
                </a:solidFill>
              </a:rPr>
              <a:t>VINE</a:t>
            </a:r>
            <a:endParaRPr lang="en" sz="4400" b="1" noProof="0" dirty="0">
              <a:ln/>
              <a:solidFill>
                <a:schemeClr val="accent4"/>
              </a:solidFill>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646331"/>
          </a:xfrm>
          <a:prstGeom prst="rect">
            <a:avLst/>
          </a:prstGeom>
          <a:no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I am the vine, you are the branches. He who abides in Me, and I in him, bears much fruit; for without Me you can do nothing</a:t>
            </a: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(John 15:5)</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1015663"/>
          </a:xfrm>
          <a:prstGeom prst="rect">
            <a:avLst/>
          </a:prstGeom>
          <a:noFill/>
        </p:spPr>
        <p:txBody>
          <a:bodyPr wrap="square" rtlCol="0">
            <a:spAutoFit/>
          </a:bodyPr>
          <a:lstStyle/>
          <a:p>
            <a:pPr>
              <a:spcBef>
                <a:spcPts val="600"/>
              </a:spcBef>
            </a:pPr>
            <a:r>
              <a:rPr lang="en" sz="2000" b="1" noProof="0" dirty="0"/>
              <a:t>Shortly before his death, Jesus declared that he was “the vine,” and that his disciples were “the branches.” What did he mean by this?</a:t>
            </a:r>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6" y="4595346"/>
            <a:ext cx="6696240" cy="1015663"/>
          </a:xfrm>
          <a:prstGeom prst="rect">
            <a:avLst/>
          </a:prstGeom>
          <a:noFill/>
        </p:spPr>
        <p:txBody>
          <a:bodyPr wrap="square">
            <a:spAutoFit/>
          </a:bodyPr>
          <a:lstStyle/>
          <a:p>
            <a:pPr>
              <a:spcBef>
                <a:spcPts val="600"/>
              </a:spcBef>
            </a:pPr>
            <a:r>
              <a:rPr lang="en" sz="2000" b="1" noProof="0" dirty="0"/>
              <a:t>Abiding in Jesus is an antidote to Laodicean lukewarmness. Moreover, it is a source of joy (John 5:11). But how can we abide in Jesus?</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611009"/>
            <a:ext cx="6696240" cy="1015663"/>
          </a:xfrm>
          <a:prstGeom prst="rect">
            <a:avLst/>
          </a:prstGeom>
          <a:noFill/>
        </p:spPr>
        <p:txBody>
          <a:bodyPr wrap="square">
            <a:spAutoFit/>
          </a:bodyPr>
          <a:lstStyle/>
          <a:p>
            <a:pPr>
              <a:spcBef>
                <a:spcPts val="600"/>
              </a:spcBef>
            </a:pPr>
            <a:r>
              <a:rPr lang="en" sz="2000" b="1" noProof="0" dirty="0"/>
              <a:t>By doing what pleases Him, that is, by keeping His commandments (John 15:10). This is a loving response to the love that God has shown us (1 John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33101"/>
            <a:ext cx="7254089" cy="1938992"/>
          </a:xfrm>
          <a:prstGeom prst="rect">
            <a:avLst/>
          </a:prstGeom>
          <a:noFill/>
        </p:spPr>
        <p:txBody>
          <a:bodyPr wrap="square">
            <a:spAutoFit/>
          </a:bodyPr>
          <a:lstStyle/>
          <a:p>
            <a:pPr>
              <a:spcBef>
                <a:spcPts val="600"/>
              </a:spcBef>
            </a:pPr>
            <a:r>
              <a:rPr lang="en" sz="2000" b="1" noProof="0" dirty="0"/>
              <a:t>A branch can live for a time without being attached to the vine, but eventually it will wither. So that we may not lose eternal life, Jesus makes a plea to us: “</a:t>
            </a:r>
            <a:r>
              <a:rPr lang="es-ES" sz="2000" b="1" dirty="0" err="1"/>
              <a:t>Abide</a:t>
            </a:r>
            <a:r>
              <a:rPr lang="es-ES" sz="2000" b="1" dirty="0"/>
              <a:t> in Me</a:t>
            </a:r>
            <a:r>
              <a:rPr lang="en" sz="2000" b="1" noProof="0" dirty="0"/>
              <a:t>”</a:t>
            </a:r>
            <a:br>
              <a:rPr lang="en" sz="2000" b="1" noProof="0" dirty="0"/>
            </a:br>
            <a:r>
              <a:rPr lang="en" sz="2000" b="1" noProof="0" dirty="0"/>
              <a:t>(John 15:4). In the 11 verses in which Jesus tells this parable of the vine and the branches, he uses the verb “abide” 10 times. It must be something truly important.</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en" sz="4400" b="1" spc="1000" noProof="0" dirty="0">
                <a:ln w="0"/>
                <a:solidFill>
                  <a:schemeClr val="bg1"/>
                </a:solidFill>
                <a:effectLst>
                  <a:innerShdw blurRad="63500" dist="50800" dir="13500000">
                    <a:srgbClr val="000000">
                      <a:alpha val="50000"/>
                    </a:srgbClr>
                  </a:innerShdw>
                </a:effectLst>
              </a:rPr>
              <a:t>THE SAP</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646331"/>
          </a:xfrm>
          <a:prstGeom prst="rect">
            <a:avLst/>
          </a:prstGeom>
          <a:noFill/>
        </p:spPr>
        <p:txBody>
          <a:bodyPr wrap="square">
            <a:spAutoFit/>
          </a:bodyPr>
          <a:lstStyle/>
          <a:p>
            <a:pPr algn="ct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Abide in Me, and I in you. As the branch cannot bear fruit of itself, unless it abides in the vine, neither can you, unless you abide in Me</a:t>
            </a: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(John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spcBef>
                <a:spcPts val="600"/>
              </a:spcBef>
            </a:pPr>
            <a:r>
              <a:rPr lang="en" sz="2000" b="1" noProof="0" dirty="0"/>
              <a:t>In winter, the branches are attached to the vine, but they don't bear fruit. Why? Because they don't receive sap.</a:t>
            </a:r>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4138391218"/>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842101"/>
            <a:ext cx="8929227" cy="707886"/>
          </a:xfrm>
          <a:prstGeom prst="rect">
            <a:avLst/>
          </a:prstGeom>
          <a:noFill/>
        </p:spPr>
        <p:txBody>
          <a:bodyPr wrap="square">
            <a:spAutoFit/>
          </a:bodyPr>
          <a:lstStyle/>
          <a:p>
            <a:pPr>
              <a:spcBef>
                <a:spcPts val="600"/>
              </a:spcBef>
            </a:pPr>
            <a:r>
              <a:rPr lang="en" sz="2000" b="1" noProof="0" dirty="0"/>
              <a:t>In the same discourse (John 14-17), Jesus gives us the explanation: The Holy Spirit is the one who acts in us to give us life, if we so desire.</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086282"/>
            <a:ext cx="8929227" cy="707886"/>
          </a:xfrm>
          <a:prstGeom prst="rect">
            <a:avLst/>
          </a:prstGeom>
          <a:noFill/>
        </p:spPr>
        <p:txBody>
          <a:bodyPr wrap="square">
            <a:spAutoFit/>
          </a:bodyPr>
          <a:lstStyle/>
          <a:p>
            <a:pPr>
              <a:spcBef>
                <a:spcPts val="600"/>
              </a:spcBef>
            </a:pPr>
            <a:r>
              <a:rPr lang="en" sz="2000" b="1" noProof="0" dirty="0"/>
              <a:t>Whether we are tender shoots or broken branches, one thing is clear: we need the sap of the vine. To what can we compare this sap?</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22687"/>
            <a:ext cx="8929227" cy="1015663"/>
          </a:xfrm>
          <a:prstGeom prst="rect">
            <a:avLst/>
          </a:prstGeom>
          <a:noFill/>
        </p:spPr>
        <p:txBody>
          <a:bodyPr wrap="square">
            <a:spAutoFit/>
          </a:bodyPr>
          <a:lstStyle/>
          <a:p>
            <a:pPr>
              <a:spcBef>
                <a:spcPts val="600"/>
              </a:spcBef>
            </a:pPr>
            <a:r>
              <a:rPr lang="en" sz="2000" b="1" noProof="0" dirty="0"/>
              <a:t>Only when spring arrives do these receive the sap from the vine, and then the shoots (tendons) emerge. The Greek word used by John can also refer to branches that have been broken off and grafted back onto the vine.</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5262979"/>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“The gold here recommended as having been tried in the fire is faith and love. It makes the heart rich; for it has been purged until it is pure, and the more it is tested the more brilliant is its luster. The white raiment is purity of character, the righteousness of Christ imparted to the sinner. This is indeed a garment of heavenly texture, that can be bought only of Christ for a life of willing obedience. The eyesalve is that wisdom and grace which enables us to discern between the evil and the good, and to detect sin under any guise. God has given His church eyes which He requires them to anoint with wisdom, that they may see clearly; but many would put out the eyes of the church if they could; for they would not have their deeds come to the light, lest they should be reproved. The divine eyesalve will impart clearness to the understanding. Christ is the depositary of all graces. He says: “Buy of Me” (</a:t>
            </a:r>
            <a:r>
              <a:rPr lang="en" b="1" noProof="0" dirty="0">
                <a:latin typeface="Constantia" panose="02030602050306030303" pitchFamily="18" charset="0"/>
              </a:rPr>
              <a:t>Revelation 3:18</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4308872"/>
          </a:xfrm>
          <a:prstGeom prst="rect">
            <a:avLst/>
          </a:prstGeom>
          <a:noFill/>
        </p:spPr>
        <p:txBody>
          <a:bodyPr wrap="square">
            <a:spAutoFit/>
          </a:bodyPr>
          <a:lstStyle/>
          <a:p>
            <a:pPr algn="ct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As the Father loved Me, I also have loved you; abide in My love</a:t>
            </a: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spcBef>
                <a:spcPts val="1200"/>
              </a:spcBef>
            </a:pP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(John 15:9 </a:t>
            </a:r>
            <a:r>
              <a:rPr lang="en" b="1" noProof="0" dirty="0">
                <a:solidFill>
                  <a:schemeClr val="bg1"/>
                </a:solidFill>
                <a:effectLst>
                  <a:outerShdw blurRad="38100" dist="38100" dir="2700000" algn="tl">
                    <a:srgbClr val="000000">
                      <a:alpha val="43137"/>
                    </a:srgbClr>
                  </a:outerShdw>
                </a:effectLst>
                <a:latin typeface="Comic Sans MS" panose="030F0702030302020204" pitchFamily="66" charset="0"/>
              </a:rPr>
              <a:t>NKJV</a:t>
            </a: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endPar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6C176A"/>
                </a:solidFill>
              </a:rPr>
              <a:t>The message of God (Revelation 3:14-22):</a:t>
            </a:r>
          </a:p>
          <a:p>
            <a:pPr lvl="1">
              <a:spcBef>
                <a:spcPts val="600"/>
              </a:spcBef>
            </a:pPr>
            <a:r>
              <a:rPr lang="en" sz="2000" b="1" noProof="0" dirty="0"/>
              <a:t>Evaluation (vv. 14-17)</a:t>
            </a:r>
          </a:p>
          <a:p>
            <a:pPr lvl="1">
              <a:spcBef>
                <a:spcPts val="600"/>
              </a:spcBef>
            </a:pPr>
            <a:r>
              <a:rPr lang="en" sz="2000" b="1" noProof="0" dirty="0"/>
              <a:t>Solution (v. 18)</a:t>
            </a:r>
          </a:p>
          <a:p>
            <a:pPr lvl="1">
              <a:spcBef>
                <a:spcPts val="600"/>
              </a:spcBef>
            </a:pPr>
            <a:r>
              <a:rPr lang="en" sz="2000" b="1" noProof="0" dirty="0"/>
              <a:t>Result (vv. 19-20)</a:t>
            </a:r>
          </a:p>
          <a:p>
            <a:pPr lvl="1">
              <a:spcBef>
                <a:spcPts val="600"/>
              </a:spcBef>
            </a:pPr>
            <a:r>
              <a:rPr lang="en" sz="2000" b="1" noProof="0" dirty="0"/>
              <a:t>Gratification (vv. 21-22)</a:t>
            </a:r>
          </a:p>
          <a:p>
            <a:pPr>
              <a:spcBef>
                <a:spcPts val="1800"/>
              </a:spcBef>
            </a:pPr>
            <a:r>
              <a:rPr lang="en" sz="2000" b="1" noProof="0" dirty="0">
                <a:solidFill>
                  <a:srgbClr val="801C21"/>
                </a:solidFill>
              </a:rPr>
              <a:t>Reality check (John 15:1-11):</a:t>
            </a:r>
          </a:p>
          <a:p>
            <a:pPr lvl="1">
              <a:spcBef>
                <a:spcPts val="600"/>
              </a:spcBef>
            </a:pPr>
            <a:r>
              <a:rPr lang="en" sz="2000" b="1" noProof="0" dirty="0"/>
              <a:t>The branch and the vine</a:t>
            </a:r>
          </a:p>
          <a:p>
            <a:pPr lvl="1">
              <a:spcBef>
                <a:spcPts val="600"/>
              </a:spcBef>
            </a:pPr>
            <a:r>
              <a:rPr lang="en" sz="2000" b="1" noProof="0" dirty="0"/>
              <a:t>The sap</a:t>
            </a: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707886"/>
          </a:xfrm>
          <a:prstGeom prst="rect">
            <a:avLst/>
          </a:prstGeom>
          <a:noFill/>
        </p:spPr>
        <p:txBody>
          <a:bodyPr wrap="square" rtlCol="0">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Each of us has developed a different relationship with God. But we all agree on one thing: this relationship can (and should) grow.</a:t>
            </a: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323439"/>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God has given us a general message about the spiritual state of the church in this final stage of life. Now it is up to us to examine ourselves to see which part of that message applies to us, and how to strengthen and deepen our relationship with God.</a:t>
            </a: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57029"/>
            <a:ext cx="8391524" cy="707886"/>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The first step we must take in order to grow is to be aware of our current situation.</a:t>
            </a: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1500" noProof="0" dirty="0">
                <a:ln w="0"/>
                <a:solidFill>
                  <a:srgbClr val="B0175F"/>
                </a:solidFill>
                <a:effectLst>
                  <a:outerShdw blurRad="38100" dist="25400" dir="5400000" algn="ctr" rotWithShape="0">
                    <a:srgbClr val="6E747A">
                      <a:alpha val="43000"/>
                    </a:srgbClr>
                  </a:outerShdw>
                </a:effectLst>
              </a:rPr>
              <a:t>THE MESSAGE OF GOD</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rPr>
              <a:t>(Revelation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r>
              <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rPr>
              <a:t>EVALUATION</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923330"/>
          </a:xfrm>
          <a:prstGeom prst="rect">
            <a:avLst/>
          </a:prstGeom>
          <a:noFill/>
        </p:spPr>
        <p:txBody>
          <a:bodyPr wrap="square">
            <a:spAutoFit/>
          </a:bodyPr>
          <a:lstStyle/>
          <a:p>
            <a:pPr algn="ct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Because you say, ‘I am rich, have become wealthy, and have need of nothing’—and do not know that you are wretched, miserable, poor, blind, and naked</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(Revelation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rtlCol="0">
            <a:spAutoFit/>
          </a:bodyPr>
          <a:lstStyle/>
          <a:p>
            <a:pPr>
              <a:spcBef>
                <a:spcPts val="600"/>
              </a:spcBef>
            </a:pPr>
            <a:r>
              <a:rPr lang="en" sz="2000" b="1" noProof="0" dirty="0"/>
              <a:t>The message to the seven churches presents the state of the world church from apostolic times to the present day</a:t>
            </a:r>
            <a:br>
              <a:rPr lang="en" sz="2000" b="1" noProof="0" dirty="0"/>
            </a:br>
            <a:r>
              <a:rPr lang="en" sz="2000" b="1" noProof="0" dirty="0"/>
              <a:t>(Rev. 2-3). In presenting the message for our day (Laodicea), Jesus presents himself as “the Amen [the Truth], the faithful and true witness” (Rev. 3:14).</a:t>
            </a: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406366"/>
            <a:ext cx="7291533" cy="707886"/>
          </a:xfrm>
          <a:prstGeom prst="rect">
            <a:avLst/>
          </a:prstGeom>
          <a:noFill/>
        </p:spPr>
        <p:txBody>
          <a:bodyPr wrap="square">
            <a:spAutoFit/>
          </a:bodyPr>
          <a:lstStyle/>
          <a:p>
            <a:pPr>
              <a:spcBef>
                <a:spcPts val="600"/>
              </a:spcBef>
            </a:pPr>
            <a:r>
              <a:rPr lang="en" sz="2000" b="1" noProof="0" dirty="0"/>
              <a:t>When we look at ourselves we see </a:t>
            </a:r>
            <a:r>
              <a:rPr lang="en" sz="2000" i="1" noProof="0" dirty="0"/>
              <a:t>our</a:t>
            </a:r>
            <a:r>
              <a:rPr lang="en" sz="2000" b="1" noProof="0" dirty="0"/>
              <a:t> </a:t>
            </a:r>
            <a:r>
              <a:rPr lang="en" sz="2000" i="1" noProof="0" dirty="0"/>
              <a:t>Truth </a:t>
            </a:r>
            <a:r>
              <a:rPr lang="en" sz="2000" b="1" noProof="0" dirty="0"/>
              <a:t>: “I am rich, and have become wealthy, and have need of nothing” (Rev. 3:17a).</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144166"/>
            <a:ext cx="4900758" cy="1631216"/>
          </a:xfrm>
          <a:prstGeom prst="rect">
            <a:avLst/>
          </a:prstGeom>
          <a:noFill/>
        </p:spPr>
        <p:txBody>
          <a:bodyPr wrap="square">
            <a:spAutoFit/>
          </a:bodyPr>
          <a:lstStyle/>
          <a:p>
            <a:pPr>
              <a:spcBef>
                <a:spcPts val="600"/>
              </a:spcBef>
            </a:pPr>
            <a:r>
              <a:rPr lang="en" sz="2000" b="1" noProof="0" dirty="0"/>
              <a:t>Now it's time to evaluate ourselves. Am I aware of what I truly have, and what I still need? How much have I grown in my relationship with Jesus? Am I changing for the better?</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121377"/>
            <a:ext cx="4900758" cy="1015663"/>
          </a:xfrm>
          <a:prstGeom prst="rect">
            <a:avLst/>
          </a:prstGeom>
          <a:noFill/>
        </p:spPr>
        <p:txBody>
          <a:bodyPr wrap="square">
            <a:spAutoFit/>
          </a:bodyPr>
          <a:lstStyle/>
          <a:p>
            <a:pPr>
              <a:spcBef>
                <a:spcPts val="600"/>
              </a:spcBef>
            </a:pPr>
            <a:r>
              <a:rPr lang="en" sz="2000" b="1" noProof="0" dirty="0"/>
              <a:t>But Jesus sees </a:t>
            </a:r>
            <a:r>
              <a:rPr lang="en" sz="2000" i="1" noProof="0" dirty="0"/>
              <a:t>the truth </a:t>
            </a:r>
            <a:r>
              <a:rPr lang="en" sz="2000" b="1" noProof="0" dirty="0"/>
              <a:t>, our reality: “You are wretched, miserable, poor, blind and naked” (Rev. 3:17b).</a:t>
            </a:r>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SOLUTION</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30997"/>
          </a:xfrm>
          <a:prstGeom prst="rect">
            <a:avLst/>
          </a:prstGeom>
          <a:noFill/>
        </p:spPr>
        <p:txBody>
          <a:bodyPr wrap="square">
            <a:spAutoFit/>
          </a:bodyPr>
          <a:lstStyle/>
          <a:p>
            <a:pPr algn="ctr"/>
            <a:r>
              <a:rPr lang="en" sz="1600" b="1" noProof="0" dirty="0">
                <a:solidFill>
                  <a:schemeClr val="accent5">
                    <a:lumMod val="50000"/>
                  </a:schemeClr>
                </a:solidFill>
                <a:latin typeface="Comic Sans MS" panose="030F0702030302020204" pitchFamily="66" charset="0"/>
              </a:rPr>
              <a:t>“</a:t>
            </a:r>
            <a:r>
              <a:rPr lang="en-US" sz="1600" b="1" dirty="0">
                <a:solidFill>
                  <a:schemeClr val="accent5">
                    <a:lumMod val="50000"/>
                  </a:schemeClr>
                </a:solidFill>
                <a:latin typeface="Comic Sans MS" panose="030F0702030302020204" pitchFamily="66" charset="0"/>
              </a:rPr>
              <a:t>I counsel you to buy from Me gold refined in the fire, that you may be rich; and white garments, that you may be clothed, that the shame of your nakedness may not be revealed; and anoint your eyes with eye salve, that you may see</a:t>
            </a:r>
            <a:r>
              <a:rPr lang="en" sz="1600" b="1" noProof="0" dirty="0">
                <a:solidFill>
                  <a:schemeClr val="accent5">
                    <a:lumMod val="50000"/>
                  </a:schemeClr>
                </a:solidFill>
                <a:latin typeface="Comic Sans MS" panose="030F0702030302020204" pitchFamily="66" charset="0"/>
              </a:rPr>
              <a:t>.” </a:t>
            </a:r>
            <a:r>
              <a:rPr lang="en" sz="1200" b="1" noProof="0" dirty="0">
                <a:solidFill>
                  <a:schemeClr val="accent5">
                    <a:lumMod val="50000"/>
                  </a:schemeClr>
                </a:solidFill>
                <a:latin typeface="Comic Sans MS" panose="030F0702030302020204" pitchFamily="66" charset="0"/>
              </a:rPr>
              <a:t>(Revelation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en" sz="2000" b="1" noProof="0" dirty="0"/>
              <a:t>Since feeling comfortable with our situation produces apathy (lukewarmness), Jesus advises us to do three things:</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259244087"/>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686934423"/>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701577693"/>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1000" noProof="0" dirty="0">
                <a:ln/>
                <a:solidFill>
                  <a:srgbClr val="9A0000"/>
                </a:solidFill>
                <a:effectLst>
                  <a:outerShdw blurRad="38100" dist="38100" dir="2700000" algn="tl">
                    <a:srgbClr val="000000">
                      <a:alpha val="43137"/>
                    </a:srgbClr>
                  </a:outerShdw>
                </a:effectLst>
              </a:rPr>
              <a:t>RESULT</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56876"/>
            <a:ext cx="10086975" cy="646331"/>
          </a:xfrm>
          <a:prstGeom prst="rect">
            <a:avLst/>
          </a:prstGeom>
          <a:noFill/>
        </p:spPr>
        <p:txBody>
          <a:bodyPr wrap="square">
            <a:spAutoFit/>
          </a:bodyPr>
          <a:lstStyle/>
          <a:p>
            <a:pPr algn="ct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Behold, I stand at the door and knock. If anyone hears My voice and opens the door, I will come in to him and dine with him, and he with Me</a:t>
            </a: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(Revelation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672539"/>
            <a:ext cx="7458273" cy="1015663"/>
          </a:xfrm>
          <a:prstGeom prst="rect">
            <a:avLst/>
          </a:prstGeom>
          <a:noFill/>
        </p:spPr>
        <p:txBody>
          <a:bodyPr wrap="square" rtlCol="0">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There's a problem. I feel fine spiritually, but Jesus wants me to improve. However, if I'm not aware of my need for change, I'll never change. I'll never want to buy what I already think I have.</a:t>
            </a: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658007"/>
            <a:ext cx="7477943" cy="1015663"/>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Jesus knocks on the door of my heart and waits patiently. He doesn't interrupt my life to force me to have a relationship with Him. The decision to open it is mine.</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3816556"/>
            <a:ext cx="7458277" cy="1631216"/>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Jesus' rebuke and punishment are not necessarily negative. He prefers the path of dialogue. He wants to sit quietly with us and talk… “</a:t>
            </a:r>
            <a:r>
              <a:rPr lang="en-US" sz="2000" b="1" dirty="0">
                <a:solidFill>
                  <a:schemeClr val="bg1"/>
                </a:solidFill>
                <a:effectLst>
                  <a:outerShdw blurRad="38100" dist="38100" dir="2700000" algn="tl">
                    <a:srgbClr val="000000">
                      <a:alpha val="43137"/>
                    </a:srgbClr>
                  </a:outerShdw>
                </a:effectLst>
              </a:rPr>
              <a:t>Behold, I stand at the door and knock. If anyone hears My voice and opens the door, I will come in to him and dine with him, and he with Me</a:t>
            </a:r>
            <a:r>
              <a:rPr lang="en" sz="2000" b="1" noProof="0" dirty="0">
                <a:solidFill>
                  <a:schemeClr val="bg1"/>
                </a:solidFill>
                <a:effectLst>
                  <a:outerShdw blurRad="38100" dist="38100" dir="2700000" algn="tl">
                    <a:srgbClr val="000000">
                      <a:alpha val="43137"/>
                    </a:srgbClr>
                  </a:outerShdw>
                </a:effectLst>
              </a:rPr>
              <a:t>” (Rev. 3:20).</a:t>
            </a: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98436"/>
            <a:ext cx="7458273" cy="707886"/>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To solve this, Jesus has his own methods: “</a:t>
            </a:r>
            <a:r>
              <a:rPr lang="en-US" sz="2000" b="1" dirty="0">
                <a:solidFill>
                  <a:schemeClr val="bg1"/>
                </a:solidFill>
                <a:effectLst>
                  <a:outerShdw blurRad="38100" dist="38100" dir="2700000" algn="tl">
                    <a:srgbClr val="000000">
                      <a:alpha val="43137"/>
                    </a:srgbClr>
                  </a:outerShdw>
                </a:effectLst>
              </a:rPr>
              <a:t>As many as I love, I rebuke and chasten</a:t>
            </a:r>
            <a:r>
              <a:rPr lang="en" sz="2000" b="1" noProof="0" dirty="0">
                <a:solidFill>
                  <a:schemeClr val="bg1"/>
                </a:solidFill>
                <a:effectLst>
                  <a:outerShdw blurRad="38100" dist="38100" dir="2700000" algn="tl">
                    <a:srgbClr val="000000">
                      <a:alpha val="43137"/>
                    </a:srgbClr>
                  </a:outerShdw>
                </a:effectLst>
              </a:rPr>
              <a:t>”; and he adds: “Repent” (Rev. 3:19).</a:t>
            </a: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4400" b="1" spc="1000" noProof="0" dirty="0">
                <a:ln w="6600">
                  <a:solidFill>
                    <a:srgbClr val="547D11"/>
                  </a:solidFill>
                  <a:prstDash val="solid"/>
                </a:ln>
                <a:solidFill>
                  <a:srgbClr val="FFFFFF"/>
                </a:solidFill>
                <a:effectLst>
                  <a:outerShdw dist="38100" dir="2700000" algn="tl" rotWithShape="0">
                    <a:srgbClr val="547D11"/>
                  </a:outerShdw>
                </a:effectLst>
              </a:rPr>
              <a:t>GRATIFICATION</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652F00"/>
                </a:solidFill>
                <a:latin typeface="Comic Sans MS" panose="030F0702030302020204" pitchFamily="66" charset="0"/>
              </a:rPr>
              <a:t>“</a:t>
            </a:r>
            <a:r>
              <a:rPr lang="en-US" b="1" dirty="0">
                <a:solidFill>
                  <a:srgbClr val="652F00"/>
                </a:solidFill>
                <a:latin typeface="Comic Sans MS" panose="030F0702030302020204" pitchFamily="66" charset="0"/>
              </a:rPr>
              <a:t>To him who overcomes I will grant to sit with Me on My throne, as I also overcame and sat down with My Father on His throne</a:t>
            </a:r>
            <a:r>
              <a:rPr lang="en" b="1" noProof="0" dirty="0">
                <a:solidFill>
                  <a:srgbClr val="652F00"/>
                </a:solidFill>
                <a:latin typeface="Comic Sans MS" panose="030F0702030302020204" pitchFamily="66" charset="0"/>
              </a:rPr>
              <a:t>.” </a:t>
            </a:r>
            <a:r>
              <a:rPr lang="en" sz="1400" b="1" noProof="0" dirty="0">
                <a:solidFill>
                  <a:srgbClr val="652F00"/>
                </a:solidFill>
                <a:latin typeface="Comic Sans MS" panose="030F0702030302020204" pitchFamily="66" charset="0"/>
              </a:rPr>
              <a:t>(Revelation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spcBef>
                <a:spcPts val="600"/>
              </a:spcBef>
            </a:pPr>
            <a:r>
              <a:rPr lang="en" sz="2000" b="1" noProof="0" dirty="0"/>
              <a:t>Jesus knows the path is not easy. He knows our efforts to buy the gold, the robe, and the eye salve. He knows our struggles to overcome lukewarmness, open the door, and connect with Him. That is why He tells us: You can overcome, just as I have overcome (Rev. 3:21).</a:t>
            </a: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933654305"/>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pPr>
            <a:r>
              <a:rPr lang="en" sz="2000" b="1" noProof="0" dirty="0"/>
              <a:t>He also knows that we will never take the first step. God has always taken the initiative.</a:t>
            </a:r>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554545"/>
          </a:xfrm>
          <a:prstGeom prst="rect">
            <a:avLst/>
          </a:prstGeom>
          <a:noFill/>
        </p:spPr>
        <p:txBody>
          <a:bodyPr wrap="square">
            <a:spAutoFit/>
          </a:bodyPr>
          <a:lstStyle/>
          <a:p>
            <a:pPr>
              <a:spcBef>
                <a:spcPts val="600"/>
              </a:spcBef>
            </a:pPr>
            <a:r>
              <a:rPr lang="en" sz="2000" b="1" noProof="0" dirty="0"/>
              <a:t>The key to this divine behavior (which we don't deserve) is love: “</a:t>
            </a:r>
            <a:r>
              <a:rPr lang="en-US" sz="2000" b="1" dirty="0"/>
              <a:t>I have loved you with an everlasting love</a:t>
            </a:r>
            <a:r>
              <a:rPr lang="en" sz="2000" b="1" noProof="0" dirty="0"/>
              <a:t>” (Jeremiah 31:3). He wants to have a relationship with us. Do I want to have a relationship with Him? Will I open my heart to Him and love Him as He loves me?</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1500" spc="600" noProof="0" dirty="0">
                <a:ln w="0"/>
                <a:solidFill>
                  <a:srgbClr val="0C8A4D"/>
                </a:solidFill>
                <a:effectLst>
                  <a:outerShdw blurRad="38100" dist="25400" dir="5400000" algn="ctr" rotWithShape="0">
                    <a:srgbClr val="6E747A">
                      <a:alpha val="43000"/>
                    </a:srgbClr>
                  </a:outerShdw>
                </a:effectLst>
              </a:rPr>
              <a:t>REALITY CHECK</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6759E0"/>
                </a:solidFill>
                <a:effectLst>
                  <a:outerShdw blurRad="38100" dist="25400" dir="5400000" algn="ctr" rotWithShape="0">
                    <a:srgbClr val="6E747A">
                      <a:alpha val="43000"/>
                    </a:srgbClr>
                  </a:outerShdw>
                </a:effectLst>
              </a:rPr>
              <a:t>(John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580</TotalTime>
  <Words>1677</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Constantia</vt:lpstr>
      <vt:lpstr>Arial</vt:lpstr>
      <vt:lpstr>Comic Sans MS</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2026-02-21T18:00:10Z</dcterms:created>
  <dcterms:modified xsi:type="dcterms:W3CDTF">2026-03-05T08:00:31Z</dcterms:modified>
</cp:coreProperties>
</file>