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84"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en" sz="2000" b="1" dirty="0">
              <a:solidFill>
                <a:schemeClr val="accent2">
                  <a:lumMod val="50000"/>
                </a:schemeClr>
              </a:solidFill>
              <a:effectLst/>
            </a:rPr>
            <a:t>SOME ATTRIBUTES OF GOD</a:t>
          </a: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en" sz="2000" b="1" dirty="0">
              <a:effectLst>
                <a:outerShdw blurRad="38100" dist="38100" dir="2700000" algn="tl">
                  <a:srgbClr val="000000">
                    <a:alpha val="43137"/>
                  </a:srgbClr>
                </a:outerShdw>
              </a:effectLst>
            </a:rPr>
            <a:t>Righteous (Psalm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en" sz="2000" b="1" dirty="0">
              <a:effectLst>
                <a:outerShdw blurRad="38100" dist="38100" dir="2700000" algn="tl">
                  <a:srgbClr val="000000">
                    <a:alpha val="43137"/>
                  </a:srgbClr>
                </a:outerShdw>
              </a:effectLst>
            </a:rPr>
            <a:t>Merciful (Deuteronomy 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en" sz="2000" b="1" dirty="0">
              <a:effectLst>
                <a:outerShdw blurRad="38100" dist="38100" dir="2700000" algn="tl">
                  <a:srgbClr val="000000">
                    <a:alpha val="43137"/>
                  </a:srgbClr>
                </a:outerShdw>
              </a:effectLst>
            </a:rPr>
            <a:t>Patient and comforting (Romans 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en" sz="2000" b="1" dirty="0">
              <a:effectLst>
                <a:outerShdw blurRad="38100" dist="38100" dir="2700000" algn="tl">
                  <a:srgbClr val="000000">
                    <a:alpha val="43137"/>
                  </a:srgbClr>
                </a:outerShdw>
              </a:effectLst>
            </a:rPr>
            <a:t>Giver of grace (Romans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en" sz="2000" b="1" dirty="0">
              <a:effectLst>
                <a:outerShdw blurRad="38100" dist="38100" dir="2700000" algn="tl">
                  <a:srgbClr val="000000">
                    <a:alpha val="43137"/>
                  </a:srgbClr>
                </a:outerShdw>
              </a:effectLst>
            </a:rPr>
            <a:t>Forgiving One (Psalm 86:5)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en" sz="2000" b="1" dirty="0">
              <a:effectLst>
                <a:outerShdw blurRad="38100" dist="38100" dir="2700000" algn="tl">
                  <a:srgbClr val="000000">
                    <a:alpha val="43137"/>
                  </a:srgbClr>
                </a:outerShdw>
              </a:effectLst>
            </a:rPr>
            <a:t>Royal (Psalm 47:8)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en" sz="2000" b="1" dirty="0">
              <a:effectLst>
                <a:outerShdw blurRad="38100" dist="38100" dir="2700000" algn="tl">
                  <a:srgbClr val="000000">
                    <a:alpha val="43137"/>
                  </a:srgbClr>
                </a:outerShdw>
              </a:effectLst>
            </a:rPr>
            <a:t>Eternal (Genesis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en" sz="2000" b="1" dirty="0">
              <a:effectLst>
                <a:outerShdw blurRad="38100" dist="38100" dir="2700000" algn="tl">
                  <a:srgbClr val="000000">
                    <a:alpha val="43137"/>
                  </a:srgbClr>
                </a:outerShdw>
              </a:effectLst>
            </a:rPr>
            <a:t>Almighty (Genesis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en" sz="2000" b="1" dirty="0">
              <a:effectLst>
                <a:outerShdw blurRad="38100" dist="38100" dir="2700000" algn="tl">
                  <a:srgbClr val="000000">
                    <a:alpha val="43137"/>
                  </a:srgbClr>
                </a:outerShdw>
              </a:effectLst>
            </a:rPr>
            <a:t>Omniscient (1 John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en" sz="2000" b="1" dirty="0">
              <a:effectLst>
                <a:outerShdw blurRad="38100" dist="38100" dir="2700000" algn="tl">
                  <a:srgbClr val="000000">
                    <a:alpha val="43137"/>
                  </a:srgbClr>
                </a:outerShdw>
              </a:effectLst>
            </a:rPr>
            <a:t>Knower of the future (Isaiah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en" sz="2000" b="1" dirty="0"/>
            <a:t>Out of love, he created humankind male and female, and “commanded” them to love one another (Gen. 2:24)</a:t>
          </a:r>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en" sz="2000" b="1" dirty="0"/>
            <a:t>Out of love, when Adam and Eve sinned, He sought them out and gave them hope </a:t>
          </a:r>
          <a:br>
            <a:rPr lang="es-ES" sz="2000" b="1" dirty="0"/>
          </a:br>
          <a:r>
            <a:rPr lang="en" sz="2000" b="1" dirty="0"/>
            <a:t>(Gen. 3:9, 15)</a:t>
          </a:r>
          <a:endParaRPr lang="es-ES" sz="20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en" sz="2000" b="1" dirty="0"/>
            <a:t>Out of love, He made a covenant with Abraham and promised blessings for all mankind               (Gen. 26:4)</a:t>
          </a:r>
          <a:endParaRPr lang="es-ES" sz="20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en" sz="2000" b="1" dirty="0"/>
            <a:t>Out of love, he gave his Son –Jesus Christ– to die for our sins                      (John 3:16)</a:t>
          </a: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400" b="1" dirty="0">
              <a:solidFill>
                <a:schemeClr val="tx1"/>
              </a:solidFill>
            </a:rPr>
            <a:t>Matthew</a:t>
          </a: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en" sz="2000" b="1" dirty="0"/>
            <a:t>From a Jew to the Jews</a:t>
          </a:r>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en" sz="2400" b="1" dirty="0">
              <a:effectLst>
                <a:outerShdw blurRad="38100" dist="38100" dir="2700000" algn="tl">
                  <a:srgbClr val="000000">
                    <a:alpha val="43137"/>
                  </a:srgbClr>
                </a:outerShdw>
              </a:effectLst>
            </a:rPr>
            <a:t>Mark</a:t>
          </a: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en" sz="2000" b="1" dirty="0"/>
            <a:t>From a Jew to the Gentiles</a:t>
          </a:r>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en" sz="2400" b="1" dirty="0">
              <a:solidFill>
                <a:schemeClr val="tx1"/>
              </a:solidFill>
            </a:rPr>
            <a:t>Luke</a:t>
          </a: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en" sz="2000" b="1" dirty="0"/>
            <a:t>From a Gentile to the Gentiles</a:t>
          </a:r>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en" sz="2400" b="1" dirty="0">
              <a:effectLst>
                <a:outerShdw blurRad="38100" dist="38100" dir="2700000" algn="tl">
                  <a:srgbClr val="000000">
                    <a:alpha val="43137"/>
                  </a:srgbClr>
                </a:outerShdw>
              </a:effectLst>
            </a:rPr>
            <a:t>John</a:t>
          </a: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en" sz="2000" b="1" dirty="0"/>
            <a:t>From a Jew to Jews and Gentiles</a:t>
          </a:r>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en" sz="2000" b="1" dirty="0"/>
            <a:t>He is the Messiah who fulfills what he promised</a:t>
          </a:r>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en" sz="2000" b="1" dirty="0"/>
            <a:t>Always attentive to serving others</a:t>
          </a:r>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en" sz="2000" b="1" dirty="0"/>
            <a:t>Humane and compassionate</a:t>
          </a:r>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en" sz="2000" b="1" dirty="0"/>
            <a:t>The giver of physical and spiritual life</a:t>
          </a:r>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effectLst/>
            </a:rPr>
            <a:t>SOME ATTRIBUTES OF GOD</a:t>
          </a: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Almighty (Genesis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Omniscient (1 John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Knower of the future (Isaiah 46:10)</a:t>
          </a: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Righteous (Psalm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Merciful (Deuteronomy 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Patient and comforting (Romans 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Giver of grace (Romans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Forgiving One (Psalm 86:5)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Royal (Psalm 47:8)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Eternal (Genesis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Out of love, he created humankind male and female, and “commanded” them to love one another (Gen. 2:24)</a:t>
          </a:r>
          <a:endParaRPr lang="es-ES" sz="2000" kern="1200" dirty="0"/>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Out of love, when Adam and Eve sinned, He sought them out and gave them hope </a:t>
          </a:r>
          <a:br>
            <a:rPr lang="es-ES" sz="2000" b="1" kern="1200" dirty="0"/>
          </a:br>
          <a:r>
            <a:rPr lang="en" sz="2000" b="1" kern="1200" dirty="0"/>
            <a:t>(Gen. 3:9, 15)</a:t>
          </a:r>
          <a:endParaRPr lang="es-ES" sz="2000" kern="1200" dirty="0"/>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Out of love, He made a covenant with Abraham and promised blessings for all mankind               (Gen. 26:4)</a:t>
          </a:r>
          <a:endParaRPr lang="es-ES" sz="2000" kern="1200" dirty="0"/>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Out of love, he gave his Son –Jesus Christ– to die for our sins                      (John 3:16)</a:t>
          </a:r>
          <a:endParaRPr lang="es-ES" sz="2000" kern="1200" dirty="0"/>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Matthew</a:t>
          </a: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From a Jew to the Jews</a:t>
          </a:r>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He is the Messiah who fulfills what he promised</a:t>
          </a:r>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Mark</a:t>
          </a: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From a Jew to the Gentiles</a:t>
          </a:r>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Always attentive to serving others</a:t>
          </a:r>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Luke</a:t>
          </a: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From a Gentile to the Gentiles</a:t>
          </a:r>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Humane and compassionate</a:t>
          </a:r>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John</a:t>
          </a: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From a Jew to Jews and Gentiles</a:t>
          </a:r>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The giver of physical and spiritual life</a:t>
          </a:r>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05/03/2026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05/03/2026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r>
              <a:rPr lang="en" sz="6000" b="1" spc="600" dirty="0">
                <a:ln w="6600">
                  <a:solidFill>
                    <a:schemeClr val="accent2"/>
                  </a:solidFill>
                  <a:prstDash val="solid"/>
                </a:ln>
                <a:solidFill>
                  <a:srgbClr val="FFFFFF"/>
                </a:solidFill>
                <a:effectLst>
                  <a:outerShdw dist="38100" dir="2700000" algn="tl" rotWithShape="0">
                    <a:schemeClr val="accent2"/>
                  </a:outerShdw>
                </a:effectLst>
              </a:rPr>
              <a:t>TO KNOW GOD</a:t>
            </a:r>
          </a:p>
        </p:txBody>
      </p:sp>
      <p:sp>
        <p:nvSpPr>
          <p:cNvPr id="5" name="CuadroTexto 4">
            <a:extLst>
              <a:ext uri="{FF2B5EF4-FFF2-40B4-BE49-F238E27FC236}">
                <a16:creationId xmlns:a16="http://schemas.microsoft.com/office/drawing/2014/main" id="{95E94A55-4A93-E860-CAEC-DAD4B9E3966A}"/>
              </a:ext>
            </a:extLst>
          </p:cNvPr>
          <p:cNvSpPr txBox="1"/>
          <p:nvPr/>
        </p:nvSpPr>
        <p:spPr>
          <a:xfrm>
            <a:off x="8422736" y="6381449"/>
            <a:ext cx="3501407" cy="338554"/>
          </a:xfrm>
          <a:prstGeom prst="rect">
            <a:avLst/>
          </a:prstGeom>
          <a:noFill/>
        </p:spPr>
        <p:txBody>
          <a:bodyPr wrap="none" rtlCol="0">
            <a:spAutoFit/>
          </a:bodyPr>
          <a:lstStyle/>
          <a:p>
            <a:pPr algn="r"/>
            <a:r>
              <a:rPr lang="en" sz="1600" b="1" dirty="0">
                <a:solidFill>
                  <a:schemeClr val="accent2">
                    <a:lumMod val="20000"/>
                    <a:lumOff val="80000"/>
                  </a:schemeClr>
                </a:solidFill>
              </a:rPr>
              <a:t>Lesson 2 for April 11, 2026</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GOD REVEALED IN CREATION</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The heavens declare the glory of God; and the firmament shows His handiwork.</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(Psalm 19:1)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323439"/>
          </a:xfrm>
          <a:prstGeom prst="rect">
            <a:avLst/>
          </a:prstGeom>
          <a:noFill/>
        </p:spPr>
        <p:txBody>
          <a:bodyPr wrap="square" rtlCol="0">
            <a:spAutoFit/>
          </a:bodyPr>
          <a:lstStyle/>
          <a:p>
            <a:pPr lvl="0">
              <a:spcBef>
                <a:spcPts val="600"/>
              </a:spcBef>
            </a:pPr>
            <a:r>
              <a:rPr lang="en-US" sz="2000" b="1" dirty="0">
                <a:solidFill>
                  <a:prstClr val="black"/>
                </a:solidFill>
              </a:rPr>
              <a:t>The Bible begins by referring to God as</a:t>
            </a:r>
            <a:r>
              <a:rPr lang="es-ES" sz="2000" b="1" dirty="0">
                <a:solidFill>
                  <a:prstClr val="black"/>
                </a:solidFill>
              </a:rPr>
              <a:t> </a:t>
            </a:r>
            <a:r>
              <a:rPr lang="he-IL" sz="2000" b="1" dirty="0">
                <a:solidFill>
                  <a:prstClr val="black"/>
                </a:solidFill>
              </a:rPr>
              <a:t>אֱלֹהִ֑ים</a:t>
            </a:r>
            <a:r>
              <a:rPr lang="es-ES" sz="2000" b="1" dirty="0">
                <a:solidFill>
                  <a:prstClr val="black"/>
                </a:solidFill>
              </a:rPr>
              <a:t> (</a:t>
            </a:r>
            <a:r>
              <a:rPr lang="es-ES" sz="2000" b="1" i="1" dirty="0" err="1">
                <a:solidFill>
                  <a:prstClr val="black"/>
                </a:solidFill>
              </a:rPr>
              <a:t>elohim</a:t>
            </a:r>
            <a:r>
              <a:rPr lang="es-ES" sz="2000" b="1" dirty="0">
                <a:solidFill>
                  <a:prstClr val="black"/>
                </a:solidFill>
              </a:rPr>
              <a:t>). </a:t>
            </a:r>
            <a:r>
              <a:rPr lang="en-US" sz="2000" b="1" dirty="0">
                <a:solidFill>
                  <a:prstClr val="black"/>
                </a:solidFill>
              </a:rPr>
              <a:t>Although the literal translation of this title is “gods,” it is used as a singular word. Something like “In the beginning, </a:t>
            </a:r>
            <a:r>
              <a:rPr lang="en-US" sz="2000" b="1" i="1" dirty="0">
                <a:solidFill>
                  <a:prstClr val="black"/>
                </a:solidFill>
              </a:rPr>
              <a:t>Gods</a:t>
            </a:r>
            <a:r>
              <a:rPr lang="en-US" sz="2000" b="1" dirty="0">
                <a:solidFill>
                  <a:prstClr val="black"/>
                </a:solidFill>
              </a:rPr>
              <a:t> created the heavens and the earth” (Gen. 1:1).</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668788"/>
            <a:ext cx="6915150" cy="1323439"/>
          </a:xfrm>
          <a:prstGeom prst="rect">
            <a:avLst/>
          </a:prstGeom>
          <a:noFill/>
        </p:spPr>
        <p:txBody>
          <a:bodyPr wrap="square">
            <a:spAutoFit/>
          </a:bodyPr>
          <a:lstStyle/>
          <a:p>
            <a:pPr lvl="0">
              <a:spcBef>
                <a:spcPts val="600"/>
              </a:spcBef>
            </a:pPr>
            <a:r>
              <a:rPr lang="en-US" sz="2000" b="1" dirty="0">
                <a:solidFill>
                  <a:prstClr val="black"/>
                </a:solidFill>
              </a:rPr>
              <a:t>In Genesis chapter 2, a personal name for God is added</a:t>
            </a:r>
            <a:r>
              <a:rPr lang="es-ES" sz="2000" b="1" dirty="0">
                <a:solidFill>
                  <a:prstClr val="black"/>
                </a:solidFill>
              </a:rPr>
              <a:t>: </a:t>
            </a:r>
            <a:r>
              <a:rPr lang="he-IL" sz="2000" b="1" dirty="0">
                <a:solidFill>
                  <a:prstClr val="black"/>
                </a:solidFill>
              </a:rPr>
              <a:t>יְהוָ֥ה</a:t>
            </a:r>
            <a:r>
              <a:rPr lang="es-ES" sz="2000" b="1" dirty="0">
                <a:solidFill>
                  <a:prstClr val="black"/>
                </a:solidFill>
              </a:rPr>
              <a:t> (</a:t>
            </a:r>
            <a:r>
              <a:rPr lang="es-ES" sz="2000" b="1" i="1" dirty="0" err="1">
                <a:solidFill>
                  <a:prstClr val="black"/>
                </a:solidFill>
              </a:rPr>
              <a:t>Yahweh</a:t>
            </a:r>
            <a:r>
              <a:rPr lang="es-ES" sz="2000" b="1" dirty="0">
                <a:solidFill>
                  <a:prstClr val="black"/>
                </a:solidFill>
              </a:rPr>
              <a:t>). </a:t>
            </a:r>
            <a:r>
              <a:rPr lang="en-US" sz="2000" b="1" dirty="0">
                <a:solidFill>
                  <a:prstClr val="black"/>
                </a:solidFill>
              </a:rPr>
              <a:t>Now He doesn't simply say, “Let it be.” He takes man and molds him with His hands. The powerful God reveals Himself as a personal, approachable God</a:t>
            </a:r>
            <a:r>
              <a:rPr lang="es-ES" sz="2000" b="1" dirty="0">
                <a:solidFill>
                  <a:prstClr val="black"/>
                </a:solidFill>
              </a:rPr>
              <a:t>.</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323439"/>
          </a:xfrm>
          <a:prstGeom prst="rect">
            <a:avLst/>
          </a:prstGeom>
          <a:noFill/>
        </p:spPr>
        <p:txBody>
          <a:bodyPr wrap="square">
            <a:spAutoFit/>
          </a:bodyPr>
          <a:lstStyle/>
          <a:p>
            <a:pPr>
              <a:spcBef>
                <a:spcPts val="600"/>
              </a:spcBef>
            </a:pPr>
            <a:r>
              <a:rPr lang="en" sz="2000" b="1" dirty="0"/>
              <a:t>It presents us with the Creator who, through the Word [Jesus Christ], and with the intervention of the Spirit, is powerful to bring forth everything that exists (Gen.1:1-3; Jn. 1:1-3).</a:t>
            </a: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60561"/>
            <a:ext cx="71913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 touches us, he speaks to us, he teaches us, he assigns us our work… he loves us.</a:t>
            </a: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GOD REVEALED IN JESUS (EMMANUEL)</a:t>
            </a: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69400B"/>
                </a:solidFill>
                <a:latin typeface="Comic Sans MS" panose="030F0702030302020204" pitchFamily="66" charset="0"/>
              </a:rPr>
              <a:t>“</a:t>
            </a:r>
            <a:r>
              <a:rPr lang="en-US" b="1" dirty="0">
                <a:solidFill>
                  <a:srgbClr val="69400B"/>
                </a:solidFill>
                <a:latin typeface="Comic Sans MS" panose="030F0702030302020204" pitchFamily="66" charset="0"/>
              </a:rPr>
              <a:t>No one has seen God at any time. The only begotten [h]Son, who is in the bosom of the Father, He has declared Him</a:t>
            </a:r>
            <a:r>
              <a:rPr lang="en" b="1" dirty="0">
                <a:solidFill>
                  <a:srgbClr val="69400B"/>
                </a:solidFill>
                <a:latin typeface="Comic Sans MS" panose="030F0702030302020204" pitchFamily="66" charset="0"/>
              </a:rPr>
              <a:t>.” </a:t>
            </a:r>
            <a:r>
              <a:rPr lang="en" sz="1400" b="1" dirty="0">
                <a:solidFill>
                  <a:srgbClr val="69400B"/>
                </a:solidFill>
                <a:latin typeface="Comic Sans MS" panose="030F0702030302020204" pitchFamily="66" charset="0"/>
              </a:rPr>
              <a:t>(John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416131"/>
            <a:ext cx="9023660"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outerShdw>
                </a:effectLst>
              </a:rPr>
              <a:t>If we want to know what God is like, let us get to know Jesus. He is God incarnate (John 1:14), who revealed himself by taking on human nature so that he could be seen and heard by us (John 1:18; 14:9; 1 John 5:20).</a:t>
            </a: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3830382292"/>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431794"/>
            <a:ext cx="11965781"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outerShdw>
                </a:effectLst>
              </a:rPr>
              <a:t>He was announced under a prophetic name that indicated the purpose of his life: Emmanuel, God with us (Isaiah 7:14; Matthew 1:23). The four evangelists present him to us in different aspects.</a:t>
            </a: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539430"/>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Thousands have a false conception of God and His attributes… God is a God of truth. Justice and mercy are the attributes of His throne. He is a God of love, of pity and tender compassion. Thus He is represented in His Son, our Saviour. He is a God of patience and long-suffering. If such is the being whom we adore and to whose character we are seeking to assimilate, we are worshiping the true God</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760F773-4EDA-9693-B897-512E629907F6}"/>
              </a:ext>
            </a:extLst>
          </p:cNvPr>
          <p:cNvSpPr txBox="1"/>
          <p:nvPr/>
        </p:nvSpPr>
        <p:spPr>
          <a:xfrm>
            <a:off x="7572280" y="5476309"/>
            <a:ext cx="3581494" cy="338554"/>
          </a:xfrm>
          <a:prstGeom prst="rect">
            <a:avLst/>
          </a:prstGeom>
          <a:noFill/>
        </p:spPr>
        <p:txBody>
          <a:bodyPr wrap="none" rtlCol="0">
            <a:spAutoFit/>
          </a:bodyPr>
          <a:lstStyle/>
          <a:p>
            <a:pPr algn="r"/>
            <a:r>
              <a:rPr lang="en" sz="1600" b="1" dirty="0"/>
              <a:t>EGW (God Cares for Us, August 8)</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450273" y="289679"/>
            <a:ext cx="3895725" cy="627864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en"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en-US" sz="4000" b="1" dirty="0">
                <a:ln/>
                <a:solidFill>
                  <a:srgbClr val="60497B"/>
                </a:solidFill>
                <a:latin typeface="Comic Sans MS" panose="030F0702030302020204" pitchFamily="66" charset="0"/>
              </a:rPr>
              <a:t>And this is eternal life, that they may know You, the only true God, and Jesus Christ whom You have sent</a:t>
            </a:r>
            <a:r>
              <a:rPr kumimoji="0" lang="en"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(John 17:3</a:t>
            </a:r>
            <a:r>
              <a:rPr lang="en" sz="2800" b="1" dirty="0">
                <a:ln/>
                <a:solidFill>
                  <a:srgbClr val="60497B"/>
                </a:solidFill>
                <a:latin typeface="Comic Sans MS" panose="030F0702030302020204" pitchFamily="66" charset="0"/>
              </a:rPr>
              <a:t>, </a:t>
            </a:r>
            <a:r>
              <a:rPr lang="en" sz="2000" b="1" dirty="0">
                <a:ln/>
                <a:solidFill>
                  <a:srgbClr val="60497B"/>
                </a:solidFill>
                <a:latin typeface="Comic Sans MS" panose="030F0702030302020204" pitchFamily="66" charset="0"/>
              </a:rPr>
              <a:t>NKJV</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C85059"/>
                </a:solidFill>
              </a:rPr>
              <a:t>The attributes of God.</a:t>
            </a:r>
          </a:p>
          <a:p>
            <a:pPr>
              <a:spcBef>
                <a:spcPts val="1200"/>
              </a:spcBef>
            </a:pPr>
            <a:r>
              <a:rPr lang="en" sz="2000" b="1" dirty="0">
                <a:solidFill>
                  <a:srgbClr val="B14DC1"/>
                </a:solidFill>
              </a:rPr>
              <a:t>The character of God:</a:t>
            </a:r>
          </a:p>
          <a:p>
            <a:pPr lvl="1">
              <a:spcBef>
                <a:spcPts val="600"/>
              </a:spcBef>
            </a:pPr>
            <a:r>
              <a:rPr lang="en" sz="2000" b="1" dirty="0"/>
              <a:t>God is holy</a:t>
            </a:r>
          </a:p>
          <a:p>
            <a:pPr lvl="1">
              <a:spcBef>
                <a:spcPts val="600"/>
              </a:spcBef>
            </a:pPr>
            <a:r>
              <a:rPr lang="en" sz="2000" b="1" dirty="0"/>
              <a:t>God is love</a:t>
            </a:r>
          </a:p>
          <a:p>
            <a:pPr>
              <a:spcBef>
                <a:spcPts val="1200"/>
              </a:spcBef>
            </a:pPr>
            <a:r>
              <a:rPr lang="en" sz="2000" b="1" dirty="0">
                <a:solidFill>
                  <a:srgbClr val="515FC3"/>
                </a:solidFill>
              </a:rPr>
              <a:t>Knowing God:</a:t>
            </a:r>
          </a:p>
          <a:p>
            <a:pPr lvl="1">
              <a:spcBef>
                <a:spcPts val="600"/>
              </a:spcBef>
            </a:pPr>
            <a:r>
              <a:rPr lang="en" sz="2000" b="1" dirty="0"/>
              <a:t>God revealed in Creation</a:t>
            </a:r>
          </a:p>
          <a:p>
            <a:pPr lvl="1">
              <a:spcBef>
                <a:spcPts val="600"/>
              </a:spcBef>
            </a:pPr>
            <a:r>
              <a:rPr lang="en" sz="2000" b="1" dirty="0"/>
              <a:t>God revealed in Jesus (Emmanuel)</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039101" cy="1323439"/>
          </a:xfrm>
          <a:prstGeom prst="rect">
            <a:avLst/>
          </a:prstGeom>
          <a:noFill/>
        </p:spPr>
        <p:txBody>
          <a:bodyPr wrap="square" rtlCol="0">
            <a:spAutoFit/>
          </a:bodyPr>
          <a:lstStyle/>
          <a:p>
            <a:pPr>
              <a:spcBef>
                <a:spcPts val="600"/>
              </a:spcBef>
            </a:pPr>
            <a:r>
              <a:rPr lang="en" sz="2000" b="1" dirty="0"/>
              <a:t>Our understanding of God has been corrupted by sin. We have tried to represent Him in idols shaped like animals or people. He has been portrayed as capricious or tyrannical. Ultimately, humanity has created an image of God in its own likeness.</a:t>
            </a: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684181"/>
            <a:ext cx="8039101" cy="707886"/>
          </a:xfrm>
          <a:prstGeom prst="rect">
            <a:avLst/>
          </a:prstGeom>
          <a:noFill/>
        </p:spPr>
        <p:txBody>
          <a:bodyPr wrap="square">
            <a:spAutoFit/>
          </a:bodyPr>
          <a:lstStyle/>
          <a:p>
            <a:pPr>
              <a:spcBef>
                <a:spcPts val="600"/>
              </a:spcBef>
            </a:pPr>
            <a:r>
              <a:rPr lang="en" sz="2000" b="1" dirty="0"/>
              <a:t>But help has arrived. Do you want to know what He is like? In the Bible, we have the true revelation of God's nature.</a:t>
            </a:r>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570797"/>
            <a:ext cx="80391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what is God really like? Is He so great that understanding Him is beyond our grasp? Certainly, no matter how hard we try, our minds cannot comprehend God. We need help.</a:t>
            </a: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397645"/>
            <a:ext cx="6749223" cy="2123658"/>
          </a:xfrm>
          <a:prstGeom prst="rect">
            <a:avLst/>
          </a:prstGeom>
          <a:noFill/>
        </p:spPr>
        <p:txBody>
          <a:bodyPr wrap="square">
            <a:spAutoFit/>
          </a:bodyPr>
          <a:lstStyle/>
          <a:p>
            <a:pPr algn="ctr"/>
            <a:r>
              <a:rPr lang="en" sz="6600" b="1" spc="50" dirty="0">
                <a:ln w="0"/>
                <a:solidFill>
                  <a:schemeClr val="bg2"/>
                </a:solidFill>
                <a:effectLst>
                  <a:innerShdw blurRad="63500" dist="50800" dir="13500000">
                    <a:srgbClr val="000000">
                      <a:alpha val="50000"/>
                    </a:srgbClr>
                  </a:innerShdw>
                </a:effectLst>
              </a:rPr>
              <a:t>THE ATTRIBUTES OF GOD</a:t>
            </a: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Comic Sans MS" panose="030F0702030302020204" pitchFamily="66" charset="0"/>
              </a:rPr>
              <a:t>“</a:t>
            </a:r>
            <a:r>
              <a:rPr lang="en-US" sz="2000" b="1" dirty="0">
                <a:solidFill>
                  <a:schemeClr val="accent4">
                    <a:lumMod val="50000"/>
                  </a:schemeClr>
                </a:solidFill>
                <a:latin typeface="Comic Sans MS" panose="030F0702030302020204" pitchFamily="66" charset="0"/>
              </a:rPr>
              <a:t>O Lord God of hosts, who is mighty like You, O Lord?</a:t>
            </a:r>
          </a:p>
          <a:p>
            <a:pPr algn="ctr"/>
            <a:r>
              <a:rPr lang="en-US" sz="2000" b="1" dirty="0">
                <a:solidFill>
                  <a:schemeClr val="accent4">
                    <a:lumMod val="50000"/>
                  </a:schemeClr>
                </a:solidFill>
                <a:latin typeface="Comic Sans MS" panose="030F0702030302020204" pitchFamily="66" charset="0"/>
              </a:rPr>
              <a:t>Your faithfulness also surrounds You</a:t>
            </a:r>
            <a:r>
              <a:rPr lang="en" sz="2000" b="1" dirty="0">
                <a:solidFill>
                  <a:schemeClr val="accent4">
                    <a:lumMod val="50000"/>
                  </a:schemeClr>
                </a:solidFill>
                <a:latin typeface="Comic Sans MS" panose="030F0702030302020204" pitchFamily="66" charset="0"/>
              </a:rPr>
              <a:t>” </a:t>
            </a:r>
            <a:r>
              <a:rPr lang="en" sz="1600" b="1" dirty="0">
                <a:solidFill>
                  <a:schemeClr val="accent4">
                    <a:lumMod val="50000"/>
                  </a:schemeClr>
                </a:solidFill>
                <a:latin typeface="Comic Sans MS" panose="030F0702030302020204" pitchFamily="66" charset="0"/>
              </a:rPr>
              <a:t>(Psalm 89:8)</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314325" y="943586"/>
            <a:ext cx="6042844" cy="1015663"/>
          </a:xfrm>
          <a:prstGeom prst="rect">
            <a:avLst/>
          </a:prstGeom>
          <a:noFill/>
        </p:spPr>
        <p:txBody>
          <a:bodyPr wrap="square" rtlCol="0">
            <a:spAutoFit/>
          </a:bodyPr>
          <a:lstStyle/>
          <a:p>
            <a:pPr>
              <a:spcBef>
                <a:spcPts val="600"/>
              </a:spcBef>
            </a:pPr>
            <a:r>
              <a:rPr lang="en" sz="2000" b="1" dirty="0"/>
              <a:t>The Bible offers the most faithful, clear, and consistent image of God. One of the ways it allows us to know Him is through His attributes.</a:t>
            </a: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1066658418"/>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219910"/>
            <a:ext cx="3111296" cy="2246769"/>
          </a:xfrm>
          <a:prstGeom prst="rect">
            <a:avLst/>
          </a:prstGeom>
          <a:noFill/>
        </p:spPr>
        <p:txBody>
          <a:bodyPr wrap="square" rtlCol="0">
            <a:spAutoFit/>
          </a:bodyPr>
          <a:lstStyle/>
          <a:p>
            <a:pPr>
              <a:spcBef>
                <a:spcPts val="600"/>
              </a:spcBef>
            </a:pPr>
            <a:r>
              <a:rPr lang="en" sz="2000" b="1" dirty="0"/>
              <a:t>For his part, Satan has tried from the beginning to distort the character of God, showing him as a selfish God, who only seeks his own good                  (Gen. 3:4-5).</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274641"/>
              <a:ext cx="2083419" cy="646331"/>
            </a:xfrm>
            <a:prstGeom prst="rect">
              <a:avLst/>
            </a:prstGeom>
            <a:noFill/>
          </p:spPr>
          <p:txBody>
            <a:bodyPr wrap="square">
              <a:spAutoFit/>
            </a:bodyPr>
            <a:lstStyle/>
            <a:p>
              <a:pPr algn="ctr"/>
              <a:r>
                <a:rPr lang="en" b="1" spc="50" dirty="0">
                  <a:ln w="0"/>
                  <a:solidFill>
                    <a:schemeClr val="bg2"/>
                  </a:solidFill>
                  <a:effectLst>
                    <a:innerShdw blurRad="63500" dist="50800" dir="13500000">
                      <a:srgbClr val="000000">
                        <a:alpha val="50000"/>
                      </a:srgbClr>
                    </a:innerShdw>
                  </a:effectLst>
                </a:rPr>
                <a:t>THE ATTRIBUTES OF GOD</a:t>
              </a: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367171"/>
            <a:ext cx="6830046" cy="2123658"/>
          </a:xfrm>
          <a:prstGeom prst="rect">
            <a:avLst/>
          </a:prstGeom>
          <a:noFill/>
        </p:spPr>
        <p:txBody>
          <a:bodyPr wrap="square">
            <a:spAutoFit/>
          </a:bodyPr>
          <a:lstStyle/>
          <a:p>
            <a:pPr algn="ctr"/>
            <a:r>
              <a:rPr lang="en" sz="6600" b="1" spc="50" dirty="0">
                <a:ln w="0"/>
                <a:solidFill>
                  <a:schemeClr val="accent4">
                    <a:lumMod val="60000"/>
                    <a:lumOff val="40000"/>
                  </a:schemeClr>
                </a:solidFill>
                <a:effectLst>
                  <a:innerShdw blurRad="63500" dist="50800" dir="13500000">
                    <a:srgbClr val="000000">
                      <a:alpha val="50000"/>
                    </a:srgbClr>
                  </a:innerShdw>
                </a:effectLst>
              </a:rPr>
              <a:t>THE CHARACTER OF GOD</a:t>
            </a: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r>
              <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GOD IS HOLY</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And they were calling to one another: “Holy, holy, holy is the Lord Almighty; the whole earth is full of his glory.”</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(Isaiah 6:3 </a:t>
            </a:r>
            <a:r>
              <a:rPr lang="en" sz="1100" b="1" dirty="0">
                <a:solidFill>
                  <a:schemeClr val="accent3">
                    <a:lumMod val="75000"/>
                  </a:schemeClr>
                </a:solidFill>
                <a:latin typeface="Comic Sans MS" panose="030F0702030302020204" pitchFamily="66" charset="0"/>
              </a:rPr>
              <a:t>NVI</a:t>
            </a:r>
            <a:r>
              <a:rPr lang="en" sz="1400" b="1" dirty="0">
                <a:solidFill>
                  <a:schemeClr val="accent3">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485900"/>
            <a:ext cx="6515100" cy="1631216"/>
          </a:xfrm>
          <a:prstGeom prst="rect">
            <a:avLst/>
          </a:prstGeom>
          <a:noFill/>
        </p:spPr>
        <p:txBody>
          <a:bodyPr wrap="square" rtlCol="0">
            <a:spAutoFit/>
          </a:bodyPr>
          <a:lstStyle/>
          <a:p>
            <a:pPr>
              <a:spcBef>
                <a:spcPts val="600"/>
              </a:spcBef>
            </a:pPr>
            <a:r>
              <a:rPr lang="en" sz="2000" b="1" dirty="0"/>
              <a:t>The angels who stand beside God praise Him as “Holy, holy, holy” (Isa. 6:3; Rev. 4:8). This attribute is so intrinsically linked to His character that Isaiah uses it as God’s proper name: “says the Holy One”.                                           (Isa. 40:25; 57:15).</a:t>
            </a: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7" y="5275202"/>
            <a:ext cx="663646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This means that, because He is Holy, His love is holy, pure, and free from selfishness. Because He is Holy, His omnipotence is holy, pure, and free from selfishness. All His attributes are imbued with holiness and purity.</a:t>
            </a: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525063"/>
            <a:ext cx="663645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how does this apply to God? He is completely separate from evil and has no relationship with sin.</a:t>
            </a: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159370"/>
            <a:ext cx="663646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What does it mean to be holy? It means to be consecrated, set apart, clean. We are holy when we turn away from evil and do the work God has entrusted to us.                                                   (Num. 15:40; Lev. 11:44; 1 Pet. 2:9).</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GOD IS LOVE</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And so we know and rely on the love God has for us. God is love. Whoever lives in love lives in God, and God in them</a:t>
            </a: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John 4:16 </a:t>
            </a:r>
            <a:r>
              <a:rPr lang="en" sz="11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NIV</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707886"/>
          </a:xfrm>
          <a:prstGeom prst="rect">
            <a:avLst/>
          </a:prstGeom>
          <a:noFill/>
        </p:spPr>
        <p:txBody>
          <a:bodyPr wrap="square" rtlCol="0">
            <a:spAutoFit/>
          </a:bodyPr>
          <a:lstStyle/>
          <a:p>
            <a:pPr>
              <a:spcBef>
                <a:spcPts val="600"/>
              </a:spcBef>
            </a:pPr>
            <a:r>
              <a:rPr lang="en" sz="2000" b="1" dirty="0"/>
              <a:t>God not only has love or imparts love (although He does both), but “God  </a:t>
            </a:r>
            <a:r>
              <a:rPr lang="en" sz="2000" i="1" dirty="0">
                <a:effectLst>
                  <a:outerShdw blurRad="38100" dist="38100" dir="2700000" algn="tl">
                    <a:srgbClr val="000000">
                      <a:alpha val="43137"/>
                    </a:srgbClr>
                  </a:outerShdw>
                </a:effectLst>
              </a:rPr>
              <a:t>IS  </a:t>
            </a:r>
            <a:r>
              <a:rPr lang="en" sz="2000" b="1" dirty="0"/>
              <a:t>love” (1 John 4:8, 16). Like holiness, love is an intrinsic part of the divine nature.</a:t>
            </a:r>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882040"/>
            <a:ext cx="8458200" cy="400110"/>
          </a:xfrm>
          <a:prstGeom prst="rect">
            <a:avLst/>
          </a:prstGeom>
          <a:noFill/>
        </p:spPr>
        <p:txBody>
          <a:bodyPr wrap="square">
            <a:spAutoFit/>
          </a:bodyPr>
          <a:lstStyle/>
          <a:p>
            <a:pPr algn="ctr">
              <a:spcBef>
                <a:spcPts val="600"/>
              </a:spcBef>
            </a:pPr>
            <a:r>
              <a:rPr lang="en" sz="2000" b="1" dirty="0"/>
              <a:t>How can I respond to His love?</a:t>
            </a: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3898305292"/>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216724"/>
            <a:ext cx="845819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love Him because he first loved us” (1 John 4:19).</a:t>
            </a: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466119"/>
            <a:ext cx="6203419" cy="2123658"/>
          </a:xfrm>
          <a:prstGeom prst="rect">
            <a:avLst/>
          </a:prstGeom>
          <a:noFill/>
        </p:spPr>
        <p:txBody>
          <a:bodyPr wrap="square">
            <a:spAutoFit/>
          </a:bodyPr>
          <a:lstStyle/>
          <a:p>
            <a:pPr algn="ctr"/>
            <a:r>
              <a:rPr lang="en" sz="6600" b="1" spc="50" dirty="0">
                <a:ln w="0"/>
                <a:solidFill>
                  <a:srgbClr val="D363D6"/>
                </a:solidFill>
                <a:effectLst>
                  <a:innerShdw blurRad="63500" dist="50800" dir="13500000">
                    <a:srgbClr val="000000">
                      <a:alpha val="50000"/>
                    </a:srgbClr>
                  </a:innerShdw>
                </a:effectLst>
              </a:rPr>
              <a:t>KNOWING GOD</a:t>
            </a: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1192</TotalTime>
  <Words>1249</Words>
  <Application>Microsoft Office PowerPoint</Application>
  <PresentationFormat>Panorámica</PresentationFormat>
  <Paragraphs>74</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Arial</vt:lpstr>
      <vt:lpstr>Comic Sans MS</vt:lpstr>
      <vt:lpstr>Aptos Display</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2026-02-28T16:33:58Z</dcterms:created>
  <dcterms:modified xsi:type="dcterms:W3CDTF">2026-03-05T16:13:13Z</dcterms:modified>
</cp:coreProperties>
</file>