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1800" b="1" dirty="0">
              <a:effectLst>
                <a:outerShdw blurRad="38100" dist="38100" dir="2700000" algn="tl">
                  <a:srgbClr val="000000"/>
                </a:outerShdw>
              </a:effectLst>
            </a:rPr>
            <a:t>“Our Father who art in heaven”</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en" sz="1800" b="1" dirty="0"/>
            <a:t>We need to recognize our personal relationship with the Father of all human beings</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n" sz="1800" b="1" dirty="0">
              <a:effectLst>
                <a:outerShdw blurRad="38100" dist="38100" dir="2700000" algn="tl">
                  <a:srgbClr val="000000"/>
                </a:outerShdw>
              </a:effectLst>
            </a:rPr>
            <a:t>“Hallowed be thy name”</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en" sz="1800" b="1" dirty="0"/>
            <a:t>Recognizing God's holiness draws us closer to him with reverence and respect</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 sz="1800" b="1" dirty="0">
              <a:effectLst>
                <a:outerShdw blurRad="38100" dist="38100" dir="2700000" algn="tl">
                  <a:srgbClr val="000000"/>
                </a:outerShdw>
              </a:effectLst>
            </a:rPr>
            <a:t>“Thy kingdom come”</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en" sz="1800" b="1"/>
            <a:t>Let us long for the return of Jesus</a:t>
          </a:r>
          <a:endParaRPr lang="es-ES" sz="180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800" b="1" dirty="0">
              <a:effectLst>
                <a:outerShdw blurRad="38100" dist="38100" dir="2700000" algn="tl">
                  <a:srgbClr val="000000"/>
                </a:outerShdw>
              </a:effectLst>
            </a:rPr>
            <a:t>“Thy will be done, on earth as it is in heaven”</a:t>
          </a:r>
          <a:endParaRPr lang="es-ES" sz="18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en" sz="1800" b="1" dirty="0"/>
            <a:t>Let us accept divine sovereignty and ask that God's will be done in our lives and in the world</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n" sz="1800" b="1" dirty="0">
              <a:effectLst>
                <a:outerShdw blurRad="38100" dist="38100" dir="2700000" algn="tl">
                  <a:srgbClr val="000000"/>
                </a:outerShdw>
              </a:effectLst>
            </a:rPr>
            <a:t>“Give us this day our daily bread”</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en" sz="1800" b="1" dirty="0"/>
            <a:t>Let us ask for what we need to live, both physically and spiritually</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 sz="1800" b="1" dirty="0">
              <a:effectLst>
                <a:outerShdw blurRad="38100" dist="38100" dir="2700000" algn="tl">
                  <a:srgbClr val="000000"/>
                </a:outerShdw>
              </a:effectLst>
            </a:rPr>
            <a:t>“And forgive us our debts, as we also have forgiven our debtors”</a:t>
          </a:r>
          <a:endParaRPr lang="es-ES" sz="18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en" sz="1800" b="1" dirty="0"/>
            <a:t>We need to repent, seek forgiveness, and forgive those who have hurt us, just as God forgives us</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800" b="1" dirty="0">
              <a:effectLst>
                <a:outerShdw blurRad="38100" dist="38100" dir="2700000" algn="tl">
                  <a:srgbClr val="000000"/>
                </a:outerShdw>
              </a:effectLst>
            </a:rPr>
            <a:t>“And lead us not into temptation, but deliver us from evil”</a:t>
          </a:r>
          <a:endParaRPr lang="es-ES" sz="18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en" sz="1800" b="1" dirty="0"/>
            <a:t>Let us ask for protection and shelter against the evil present in this world</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800" b="1" dirty="0">
              <a:effectLst>
                <a:outerShdw blurRad="38100" dist="38100" dir="2700000" algn="tl">
                  <a:srgbClr val="000000"/>
                </a:outerShdw>
              </a:effectLst>
            </a:rPr>
            <a:t>“For </a:t>
          </a:r>
          <a:r>
            <a:rPr lang="es-ES" sz="1800" b="1" dirty="0" err="1">
              <a:effectLst>
                <a:outerShdw blurRad="38100" dist="38100" dir="2700000" algn="tl">
                  <a:srgbClr val="000000"/>
                </a:outerShdw>
              </a:effectLst>
            </a:rPr>
            <a:t>thine</a:t>
          </a:r>
          <a:r>
            <a:rPr lang="en" sz="1800" b="1" dirty="0">
              <a:effectLst>
                <a:outerShdw blurRad="38100" dist="38100" dir="2700000" algn="tl">
                  <a:srgbClr val="000000"/>
                </a:outerShdw>
              </a:effectLst>
            </a:rPr>
            <a:t> is the kingdom, and the power, and the glory, for ever. Amen”</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en" sz="1800" b="1" dirty="0"/>
            <a:t>Let us acknowledge that everything we are, possess, and do belongs to God. He alone deserves glory and praise</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n" sz="2000" b="1" dirty="0">
              <a:solidFill>
                <a:schemeClr val="tx1"/>
              </a:solidFill>
            </a:rPr>
            <a:t>Praise (Dan.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n" sz="2000" b="1" dirty="0">
              <a:solidFill>
                <a:schemeClr val="tx1"/>
              </a:solidFill>
            </a:rPr>
            <a:t>Confession and forgiveness                     (Dan.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n" sz="2000" b="1" dirty="0">
              <a:solidFill>
                <a:schemeClr val="tx1"/>
              </a:solidFill>
            </a:rPr>
            <a:t>Petitions </a:t>
          </a:r>
          <a:br>
            <a:rPr lang="es-ES" sz="2000" b="1" dirty="0">
              <a:solidFill>
                <a:schemeClr val="tx1"/>
              </a:solidFill>
            </a:rPr>
          </a:br>
          <a:r>
            <a:rPr lang="en" sz="2000" b="1" dirty="0">
              <a:solidFill>
                <a:schemeClr val="tx1"/>
              </a:solidFill>
            </a:rPr>
            <a:t>(Dan.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n" sz="2000" b="1" dirty="0">
              <a:solidFill>
                <a:schemeClr val="tx1"/>
              </a:solidFill>
            </a:rPr>
            <a:t>Thanksgiving                  (Phil.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We need to recognize our personal relationship with the Father of all human beings</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“Our Father who art in heaven”</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Recognizing God's holiness draws us closer to him with reverence and respect</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“Hallowed be thy name”</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a:t>Let us long for the return of Jesus</a:t>
          </a:r>
          <a:endParaRPr lang="es-ES" sz="1800" kern="120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“Thy kingdom come”</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Let us accept divine sovereignty and ask that God's will be done in our lives and in the world</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“Thy will be done, on earth as it is in heaven”</a:t>
          </a:r>
          <a:endParaRPr lang="es-ES" sz="18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Let us ask for what we need to live, both physically and spiritually</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“Give us this day our daily bread”</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We need to repent, seek forgiveness, and forgive those who have hurt us, just as God forgives us</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ts val="0"/>
            </a:spcAft>
            <a:buNone/>
          </a:pPr>
          <a:r>
            <a:rPr lang="en" sz="1800" b="1" kern="1200" dirty="0">
              <a:effectLst>
                <a:outerShdw blurRad="38100" dist="38100" dir="2700000" algn="tl">
                  <a:srgbClr val="000000"/>
                </a:outerShdw>
              </a:effectLst>
            </a:rPr>
            <a:t>“And forgive us our debts, as we also have forgiven our debtors”</a:t>
          </a:r>
          <a:endParaRPr lang="es-ES" sz="18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Let us ask for protection and shelter against the evil present in this world</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“And lead us not into temptation, but deliver us from evil”</a:t>
          </a:r>
          <a:endParaRPr lang="es-ES" sz="18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 sz="1800" b="1" kern="1200" dirty="0"/>
            <a:t>Let us acknowledge that everything we are, possess, and do belongs to God. He alone deserves glory and praise</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“For </a:t>
          </a:r>
          <a:r>
            <a:rPr lang="es-ES" sz="1800" b="1" kern="1200" dirty="0" err="1">
              <a:effectLst>
                <a:outerShdw blurRad="38100" dist="38100" dir="2700000" algn="tl">
                  <a:srgbClr val="000000"/>
                </a:outerShdw>
              </a:effectLst>
            </a:rPr>
            <a:t>thine</a:t>
          </a:r>
          <a:r>
            <a:rPr lang="en" sz="1800" b="1" kern="1200" dirty="0">
              <a:effectLst>
                <a:outerShdw blurRad="38100" dist="38100" dir="2700000" algn="tl">
                  <a:srgbClr val="000000"/>
                </a:outerShdw>
              </a:effectLst>
            </a:rPr>
            <a:t> is the kingdom, and the power, and the glory, for ever. Amen”</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Praise (Dan.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Confession and forgiveness                     (Dan.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Petitions </a:t>
          </a:r>
          <a:br>
            <a:rPr lang="es-ES" sz="2000" b="1" kern="1200" dirty="0">
              <a:solidFill>
                <a:schemeClr val="tx1"/>
              </a:solidFill>
            </a:rPr>
          </a:br>
          <a:r>
            <a:rPr lang="en" sz="2000" b="1" kern="1200" dirty="0">
              <a:solidFill>
                <a:schemeClr val="tx1"/>
              </a:solidFill>
            </a:rPr>
            <a:t>(Dan.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Thanksgiving                  (Phil.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31/03/2026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31/03/2026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31/03/2026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31/03/2026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en" sz="4800" b="1">
                <a:ln w="22225">
                  <a:noFill/>
                  <a:prstDash val="solid"/>
                </a:ln>
                <a:solidFill>
                  <a:schemeClr val="accent2">
                    <a:lumMod val="40000"/>
                    <a:lumOff val="60000"/>
                  </a:schemeClr>
                </a:solidFill>
                <a:effectLst>
                  <a:outerShdw blurRad="38100" dist="38100" dir="2700000" algn="tl">
                    <a:srgbClr val="000000"/>
                  </a:outerShdw>
                </a:effectLst>
              </a:rPr>
              <a:t>PRACTICAL PRAYER</a:t>
            </a:r>
            <a:endParaRPr lang="en" sz="4800" b="1"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en" sz="1600" b="1" dirty="0">
                <a:solidFill>
                  <a:srgbClr val="FAD7B1"/>
                </a:solidFill>
                <a:effectLst>
                  <a:outerShdw blurRad="38100" dist="38100" dir="2700000" algn="tl">
                    <a:srgbClr val="000000"/>
                  </a:outerShdw>
                </a:effectLst>
              </a:rPr>
              <a:t>Lesson 7 for May 16,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DANIEL: THE STRUCTURE OF PRAYER</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553998"/>
          </a:xfrm>
          <a:prstGeom prst="rect">
            <a:avLst/>
          </a:prstGeom>
          <a:noFill/>
        </p:spPr>
        <p:txBody>
          <a:bodyPr wrap="square">
            <a:spAutoFit/>
          </a:bodyPr>
          <a:lstStyle/>
          <a:p>
            <a:pPr algn="ct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“So I turned to the Lord God and pleaded with him in prayer and petition, in fasting, and in sackcloth and ashes”</a:t>
            </a:r>
            <a:b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b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spcBef>
                <a:spcPts val="600"/>
              </a:spcBef>
            </a:pPr>
            <a:r>
              <a:rPr lang="en" sz="2000" b="1" dirty="0"/>
              <a:t>The prayer recorded in Daniel 9:4-19 presents us with the four fundamental parts of prayer:</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569263173"/>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a:spcBef>
                <a:spcPts val="600"/>
              </a:spcBef>
            </a:pPr>
            <a:r>
              <a:rPr lang="en" sz="2000" b="1" dirty="0"/>
              <a:t>Daniel was interrupted by Gabriel before he could finish his prayer (thanksgiving).</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015663"/>
          </a:xfrm>
          <a:prstGeom prst="rect">
            <a:avLst/>
          </a:prstGeom>
          <a:noFill/>
        </p:spPr>
        <p:txBody>
          <a:bodyPr wrap="square">
            <a:spAutoFit/>
          </a:bodyPr>
          <a:lstStyle/>
          <a:p>
            <a:pPr>
              <a:spcBef>
                <a:spcPts val="600"/>
              </a:spcBef>
            </a:pPr>
            <a:r>
              <a:rPr lang="en" sz="2000" b="1" dirty="0"/>
              <a:t>This pattern applies to both our private and public prayers. Obviously, the section on “confession and forgiveness” should be adapted to the context of prayer.</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This structure helps us to focus prayer on God, preventing it from becoming a kind of “shopping list” from the divine storehouse.</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000" dirty="0">
                <a:ln w="0"/>
                <a:solidFill>
                  <a:srgbClr val="091306"/>
                </a:solidFill>
                <a:effectLst>
                  <a:reflection blurRad="6350" stA="53000" endA="300" endPos="35500" dir="5400000" sy="-90000" algn="bl" rotWithShape="0"/>
                </a:effectLst>
              </a:rPr>
              <a:t>FOUR QUESTIONS ABOUT PRAYER</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384721"/>
          </a:xfrm>
          <a:prstGeom prst="rect">
            <a:avLst/>
          </a:prstGeom>
          <a:noFill/>
        </p:spPr>
        <p:txBody>
          <a:bodyPr wrap="square" rtlCol="0">
            <a:spAutoFit/>
          </a:bodyPr>
          <a:lstStyle/>
          <a:p>
            <a:pPr algn="ctr"/>
            <a:r>
              <a:rPr lang="en" sz="1900" b="1" dirty="0">
                <a:solidFill>
                  <a:schemeClr val="bg1"/>
                </a:solidFill>
                <a:effectLst>
                  <a:outerShdw blurRad="38100" dist="38100" dir="2700000" algn="tl">
                    <a:srgbClr val="000000"/>
                  </a:outerShdw>
                </a:effectLst>
              </a:rPr>
              <a:t>Why should we pray if God already knows everything?</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en" sz="2000" b="1" dirty="0">
                <a:solidFill>
                  <a:schemeClr val="bg1"/>
                </a:solidFill>
                <a:effectLst>
                  <a:outerShdw blurRad="38100" dist="38100" dir="2700000" algn="tl">
                    <a:srgbClr val="000000"/>
                  </a:outerShdw>
                </a:effectLst>
              </a:rPr>
              <a:t>Why pray when everything is fine?</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outerShdw>
                </a:effectLst>
              </a:rPr>
              <a:t>With whom should I pray?</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en" sz="2000" b="1" dirty="0">
                <a:solidFill>
                  <a:schemeClr val="bg1"/>
                </a:solidFill>
                <a:effectLst>
                  <a:outerShdw blurRad="38100" dist="38100" dir="2700000" algn="tl">
                    <a:srgbClr val="000000"/>
                  </a:outerShdw>
                </a:effectLst>
              </a:rPr>
              <a:t>How should I listen?</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419160"/>
            <a:ext cx="3109011" cy="1938992"/>
          </a:xfrm>
          <a:prstGeom prst="rect">
            <a:avLst/>
          </a:prstGeom>
          <a:noFill/>
        </p:spPr>
        <p:txBody>
          <a:bodyPr wrap="square" rtlCol="0">
            <a:spAutoFit/>
          </a:bodyPr>
          <a:lstStyle/>
          <a:p>
            <a:pPr>
              <a:spcBef>
                <a:spcPts val="600"/>
              </a:spcBef>
            </a:pPr>
            <a:r>
              <a:rPr lang="en" sz="2000" b="1" dirty="0"/>
              <a:t>Prayer elevates us to the throne of God and compels us to examine ourselves and rethink our relationship with Him every day.</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3104046" cy="1323439"/>
          </a:xfrm>
          <a:prstGeom prst="rect">
            <a:avLst/>
          </a:prstGeom>
          <a:noFill/>
        </p:spPr>
        <p:txBody>
          <a:bodyPr wrap="square" rtlCol="0">
            <a:spAutoFit/>
          </a:bodyPr>
          <a:lstStyle/>
          <a:p>
            <a:pPr>
              <a:spcBef>
                <a:spcPts val="600"/>
              </a:spcBef>
            </a:pPr>
            <a:r>
              <a:rPr lang="en" sz="2000" b="1" dirty="0"/>
              <a:t>Angels who have not sinned worship God continually. How much more should we?</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707886"/>
          </a:xfrm>
          <a:prstGeom prst="rect">
            <a:avLst/>
          </a:prstGeom>
          <a:noFill/>
        </p:spPr>
        <p:txBody>
          <a:bodyPr wrap="square" rtlCol="0">
            <a:spAutoFit/>
          </a:bodyPr>
          <a:lstStyle/>
          <a:p>
            <a:pPr>
              <a:spcBef>
                <a:spcPts val="600"/>
              </a:spcBef>
            </a:pPr>
            <a:r>
              <a:rPr lang="en" sz="2000" b="1" dirty="0"/>
              <a:t>Depending on the moment:</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554545"/>
          </a:xfrm>
          <a:prstGeom prst="rect">
            <a:avLst/>
          </a:prstGeom>
          <a:noFill/>
        </p:spPr>
        <p:txBody>
          <a:bodyPr wrap="square" rtlCol="0">
            <a:spAutoFit/>
          </a:bodyPr>
          <a:lstStyle/>
          <a:p>
            <a:pPr>
              <a:spcBef>
                <a:spcPts val="600"/>
              </a:spcBef>
            </a:pPr>
            <a:r>
              <a:rPr lang="en" sz="2000" b="1" dirty="0"/>
              <a:t>The clearest and safest way to do this is to combine prayer with Bible study as part of our personal devotion, avoiding emptying our minds or just listening to ourselves.</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17547"/>
            <a:ext cx="32956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Even if we don't know what to say, the Holy Spirit helps us (Rom.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794830"/>
            <a:ext cx="31051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Thinking that we don't need God because everything is going well for us is being proud.</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632733"/>
            <a:ext cx="3240028" cy="2092881"/>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solitude. That is when our prayer becomes most intimate.</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With family or in small groups.</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the church.</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2443698"/>
            <a:ext cx="11124296" cy="341632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A deep sense of our need and a great desire for the things for which we ask must characterize our prayers, else they will not be heard. But we are not to become weary and cease our petitions because the answer is not immediately received. “The kingdom of heaven </a:t>
            </a:r>
            <a:r>
              <a:rPr lang="en-US" sz="2400" b="1" dirty="0" err="1">
                <a:latin typeface="Constantia" panose="02030602050306030303" pitchFamily="18" charset="0"/>
              </a:rPr>
              <a:t>suffereth</a:t>
            </a:r>
            <a:r>
              <a:rPr lang="en-US" sz="2400" b="1" dirty="0">
                <a:latin typeface="Constantia" panose="02030602050306030303" pitchFamily="18" charset="0"/>
              </a:rPr>
              <a:t> violence, and the violent take it by force” (Matthew 11:12). The violence here meant is a holy earnestness, such as Jacob manifested. We need not try to work ourselves up into an intense feeling, but calmly, persistently, we are to press our petitions at the throne of grace. Our work is to humble our souls before God, confessing our sins, and in faith drawing nigh unto God</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n" sz="1600" b="1" dirty="0"/>
              <a:t>EGW (</a:t>
            </a:r>
            <a:r>
              <a:rPr lang="en-US" sz="1600" b="1" dirty="0"/>
              <a:t>Our Father Cares</a:t>
            </a:r>
            <a:r>
              <a:rPr lang="en" sz="1600" b="1" dirty="0"/>
              <a:t>, May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720566"/>
            <a:ext cx="4679667" cy="541686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Trust in Him at all times, you people; pour out your heart before Him; God is a refuge for us</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Psalm</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62:8, </a:t>
            </a:r>
            <a:r>
              <a:rPr kumimoji="0" lang="es-ES" sz="20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NKJV</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31A7C"/>
                </a:solidFill>
              </a:rPr>
              <a:t>Prayers in difficult times:</a:t>
            </a:r>
          </a:p>
          <a:p>
            <a:pPr lvl="1">
              <a:spcBef>
                <a:spcPts val="600"/>
              </a:spcBef>
            </a:pPr>
            <a:r>
              <a:rPr lang="en" sz="2000" b="1" dirty="0">
                <a:solidFill>
                  <a:srgbClr val="084A9C"/>
                </a:solidFill>
              </a:rPr>
              <a:t>Elijah: </a:t>
            </a:r>
            <a:r>
              <a:rPr lang="en" sz="2000" b="1" dirty="0"/>
              <a:t>Prayer in the midst of crisis</a:t>
            </a:r>
          </a:p>
          <a:p>
            <a:pPr lvl="1">
              <a:spcBef>
                <a:spcPts val="600"/>
              </a:spcBef>
            </a:pPr>
            <a:r>
              <a:rPr lang="es-ES" sz="2000" b="1" dirty="0">
                <a:solidFill>
                  <a:srgbClr val="B4366B"/>
                </a:solidFill>
              </a:rPr>
              <a:t>Hannah</a:t>
            </a:r>
            <a:r>
              <a:rPr lang="en" sz="2000" b="1" dirty="0">
                <a:solidFill>
                  <a:srgbClr val="B4366B"/>
                </a:solidFill>
              </a:rPr>
              <a:t>: </a:t>
            </a:r>
            <a:r>
              <a:rPr lang="en" sz="2000" b="1" dirty="0"/>
              <a:t>An answer that never comes</a:t>
            </a:r>
          </a:p>
          <a:p>
            <a:pPr>
              <a:spcBef>
                <a:spcPts val="1800"/>
              </a:spcBef>
            </a:pPr>
            <a:r>
              <a:rPr lang="en" sz="2000" b="1" dirty="0">
                <a:solidFill>
                  <a:srgbClr val="4A1982"/>
                </a:solidFill>
              </a:rPr>
              <a:t>Model prayers:</a:t>
            </a:r>
          </a:p>
          <a:p>
            <a:pPr lvl="1">
              <a:spcBef>
                <a:spcPts val="600"/>
              </a:spcBef>
            </a:pPr>
            <a:r>
              <a:rPr lang="en" sz="2000" b="1" dirty="0">
                <a:solidFill>
                  <a:srgbClr val="08665D"/>
                </a:solidFill>
              </a:rPr>
              <a:t>Jesus: </a:t>
            </a:r>
            <a:r>
              <a:rPr lang="en" sz="2000" b="1" dirty="0"/>
              <a:t>The content of prayer</a:t>
            </a:r>
          </a:p>
          <a:p>
            <a:pPr lvl="1">
              <a:spcBef>
                <a:spcPts val="600"/>
              </a:spcBef>
            </a:pPr>
            <a:r>
              <a:rPr lang="en" sz="2000" b="1" dirty="0">
                <a:solidFill>
                  <a:srgbClr val="82047D"/>
                </a:solidFill>
              </a:rPr>
              <a:t>Daniel: </a:t>
            </a:r>
            <a:r>
              <a:rPr lang="en" sz="2000" b="1" dirty="0"/>
              <a:t>The structure of prayer</a:t>
            </a:r>
          </a:p>
          <a:p>
            <a:pPr>
              <a:spcBef>
                <a:spcPts val="1800"/>
              </a:spcBef>
            </a:pPr>
            <a:r>
              <a:rPr lang="en" sz="2000" b="1" dirty="0">
                <a:solidFill>
                  <a:srgbClr val="415F00"/>
                </a:solidFill>
              </a:rPr>
              <a:t>Four questions about prayer</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1015663"/>
          </a:xfrm>
          <a:prstGeom prst="rect">
            <a:avLst/>
          </a:prstGeom>
          <a:noFill/>
        </p:spPr>
        <p:txBody>
          <a:bodyPr wrap="square" rtlCol="0">
            <a:spAutoFit/>
          </a:bodyPr>
          <a:lstStyle/>
          <a:p>
            <a:pPr>
              <a:spcBef>
                <a:spcPts val="600"/>
              </a:spcBef>
            </a:pPr>
            <a:r>
              <a:rPr lang="en" sz="2000" b="1" dirty="0"/>
              <a:t>Paul admonishes us to continue “</a:t>
            </a:r>
            <a:r>
              <a:rPr lang="es-ES" sz="2000" b="1" dirty="0" err="1"/>
              <a:t>praying</a:t>
            </a:r>
            <a:r>
              <a:rPr lang="es-ES" sz="2000" b="1" dirty="0"/>
              <a:t> </a:t>
            </a:r>
            <a:r>
              <a:rPr lang="es-ES" sz="2000" b="1" dirty="0" err="1"/>
              <a:t>always</a:t>
            </a:r>
            <a:r>
              <a:rPr lang="en" sz="2000" b="1" dirty="0"/>
              <a:t>”</a:t>
            </a:r>
            <a:br>
              <a:rPr lang="en" sz="2000" b="1" dirty="0"/>
            </a:br>
            <a:r>
              <a:rPr lang="en" sz="2000" b="1" dirty="0"/>
              <a:t>(Eph. 6:18), even if our world falls apart; even if time passes and we do not see an answer to our prayers.</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how should we pray? What should we ask for? Should we pray alone or with others? Does prayer only allow us to speak to God, or does it also allow us to listen to Him?</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69656"/>
            <a:ext cx="66690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circumstances like these, the prayers of Elijah and Hannah will help and encourage us.</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600" spc="300" dirty="0">
                <a:ln w="0"/>
                <a:solidFill>
                  <a:srgbClr val="7C2850"/>
                </a:solidFill>
                <a:effectLst>
                  <a:reflection blurRad="6350" stA="53000" endA="300" endPos="35500" dir="5400000" sy="-90000" algn="bl" rotWithShape="0"/>
                </a:effectLst>
              </a:rPr>
              <a:t>PRAYERS IN DIFFICULT TIMES</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ELIJAH: PRAYER IN THE MIDST OF CRISIS</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He replied, ‘I have been very zealous for the Lord God Almighty. The Israelites have rejected your covenant, torn down your altars, and put your prophets to death with the sword. I am the only one left, and now they are trying to kill me too</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Kings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rtlCol="0">
            <a:spAutoFit/>
          </a:bodyPr>
          <a:lstStyle/>
          <a:p>
            <a:pPr>
              <a:spcBef>
                <a:spcPts val="600"/>
              </a:spcBef>
            </a:pPr>
            <a:r>
              <a:rPr lang="en" sz="2000" b="1" dirty="0"/>
              <a:t>How does God answer our prayers in the midst of crisis?</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spcBef>
                <a:spcPts val="600"/>
              </a:spcBef>
            </a:pPr>
            <a:r>
              <a:rPr lang="en" sz="2000" b="1" dirty="0"/>
              <a:t>After a simple prayer from Elijah, God immediately responded with fire (1 Kings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51671"/>
            <a:ext cx="6318251" cy="707886"/>
          </a:xfrm>
          <a:prstGeom prst="rect">
            <a:avLst/>
          </a:prstGeom>
          <a:noFill/>
        </p:spPr>
        <p:txBody>
          <a:bodyPr wrap="square">
            <a:spAutoFit/>
          </a:bodyPr>
          <a:lstStyle/>
          <a:p>
            <a:pPr>
              <a:spcBef>
                <a:spcPts val="600"/>
              </a:spcBef>
            </a:pPr>
            <a:r>
              <a:rPr lang="en" sz="2000" b="1" dirty="0"/>
              <a:t>When Elijah asked for death, God remained silent, but sent his angel to feed him (1 Kings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After seven prayers asking for rain, God sent a small cloud that turned into a powerful storm</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Kings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One answer was immediate and miraculous. Another, after seven periods of prayer, sent the requested rain. Finally, after 40 days, a verbal and encouraging response. God knows how and when to answer in each of our situations.</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54060"/>
            <a:ext cx="63558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Downcast in a cave, Elijah finally heard the voice of God answering his desperate prayer (1 Kings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HANNAH</a:t>
            </a:r>
            <a:r>
              <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 AN ANSWER THAT NEVER COMES</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r>
              <a:rPr lang="en" b="1" dirty="0">
                <a:solidFill>
                  <a:srgbClr val="FFFF99"/>
                </a:solidFill>
                <a:effectLst>
                  <a:outerShdw blurRad="38100" dist="38100" dir="2700000" algn="tl">
                    <a:srgbClr val="000000"/>
                  </a:outerShdw>
                </a:effectLst>
                <a:latin typeface="Comic Sans MS" panose="030F0702030302020204" pitchFamily="66" charset="0"/>
              </a:rPr>
              <a:t>“</a:t>
            </a:r>
            <a:r>
              <a:rPr lang="en-US" b="1" dirty="0">
                <a:solidFill>
                  <a:srgbClr val="FFFF99"/>
                </a:solidFill>
                <a:effectLst>
                  <a:outerShdw blurRad="38100" dist="38100" dir="2700000" algn="tl">
                    <a:srgbClr val="000000"/>
                  </a:outerShdw>
                </a:effectLst>
                <a:latin typeface="Comic Sans MS" panose="030F0702030302020204" pitchFamily="66" charset="0"/>
              </a:rPr>
              <a:t>I prayed for this child, and the Lord has granted me what I asked of him</a:t>
            </a:r>
            <a:r>
              <a:rPr lang="en" b="1" dirty="0">
                <a:solidFill>
                  <a:srgbClr val="FFFF99"/>
                </a:solidFill>
                <a:effectLst>
                  <a:outerShdw blurRad="38100" dist="38100" dir="2700000" algn="tl">
                    <a:srgbClr val="000000"/>
                  </a:outerShdw>
                </a:effectLst>
                <a:latin typeface="Comic Sans MS" panose="030F0702030302020204" pitchFamily="66" charset="0"/>
              </a:rPr>
              <a:t>.” </a:t>
            </a:r>
            <a:r>
              <a:rPr lang="en" sz="1400" b="1" dirty="0">
                <a:solidFill>
                  <a:srgbClr val="FFFF99"/>
                </a:solidFill>
                <a:effectLst>
                  <a:outerShdw blurRad="38100" dist="38100" dir="2700000" algn="tl">
                    <a:srgbClr val="000000"/>
                  </a:outerShdw>
                </a:effectLst>
                <a:latin typeface="Comic Sans MS" panose="030F0702030302020204" pitchFamily="66" charset="0"/>
              </a:rPr>
              <a:t>(1 Samuel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en" sz="2000" b="1" dirty="0"/>
              <a:t>Hannah's prayer for a child seems like a prayer answered quickly by God (after nine months of joyful waiting, of course) (1 Sam.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33828"/>
            <a:ext cx="6180274" cy="1015663"/>
          </a:xfrm>
          <a:prstGeom prst="rect">
            <a:avLst/>
          </a:prstGeom>
          <a:noFill/>
        </p:spPr>
        <p:txBody>
          <a:bodyPr wrap="square">
            <a:spAutoFit/>
          </a:bodyPr>
          <a:lstStyle/>
          <a:p>
            <a:pPr>
              <a:spcBef>
                <a:spcPts val="600"/>
              </a:spcBef>
            </a:pPr>
            <a:r>
              <a:rPr lang="en" sz="2000" b="1" dirty="0"/>
              <a:t>However, when we read the previous verses, we observe that this answer took a very long time to arrive (1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813232"/>
            <a:ext cx="7540966" cy="1015663"/>
          </a:xfrm>
          <a:prstGeom prst="rect">
            <a:avLst/>
          </a:prstGeom>
          <a:noFill/>
        </p:spPr>
        <p:txBody>
          <a:bodyPr wrap="square">
            <a:spAutoFit/>
          </a:bodyPr>
          <a:lstStyle/>
          <a:p>
            <a:pPr>
              <a:spcBef>
                <a:spcPts val="600"/>
              </a:spcBef>
            </a:pPr>
            <a:r>
              <a:rPr lang="en" sz="2000" b="1" dirty="0"/>
              <a:t>Sometimes, God's silence may be due to our selfishness                           (James 4:3); a cherished sin (Psalm 66:18); lack of faith</a:t>
            </a:r>
            <a:br>
              <a:rPr lang="en" sz="2000" b="1" dirty="0"/>
            </a:br>
            <a:r>
              <a:rPr lang="en" sz="2000" b="1" dirty="0"/>
              <a:t>(James 1:6); or, simply, it is not the right time.</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889356"/>
            <a:ext cx="5134651" cy="1015663"/>
          </a:xfrm>
          <a:prstGeom prst="rect">
            <a:avLst/>
          </a:prstGeom>
          <a:noFill/>
        </p:spPr>
        <p:txBody>
          <a:bodyPr wrap="square">
            <a:spAutoFit/>
          </a:bodyPr>
          <a:lstStyle/>
          <a:p>
            <a:pPr>
              <a:spcBef>
                <a:spcPts val="600"/>
              </a:spcBef>
            </a:pPr>
            <a:r>
              <a:rPr lang="en" sz="2000" b="1" dirty="0"/>
              <a:t>From this point of view, how many years did Ana spend asking for a child without getting an answer?</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57704"/>
            <a:ext cx="6176261"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Peninnah, Elkanah's other wife, had “</a:t>
            </a:r>
            <a:r>
              <a:rPr lang="es-ES" sz="2000" b="1" dirty="0" err="1">
                <a:solidFill>
                  <a:prstClr val="black"/>
                </a:solidFill>
              </a:rPr>
              <a:t>children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”—that is, more than one son—and “</a:t>
            </a:r>
            <a:r>
              <a:rPr lang="es-ES" sz="2000" b="1" dirty="0" err="1">
                <a:solidFill>
                  <a:prstClr val="black"/>
                </a:solidFill>
              </a:rPr>
              <a:t>year</a:t>
            </a:r>
            <a:r>
              <a:rPr lang="es-ES" sz="2000" b="1" dirty="0">
                <a:solidFill>
                  <a:prstClr val="black"/>
                </a:solidFill>
              </a:rPr>
              <a:t> </a:t>
            </a:r>
            <a:r>
              <a:rPr lang="es-ES" sz="2000" b="1" dirty="0" err="1">
                <a:solidFill>
                  <a:prstClr val="black"/>
                </a:solidFill>
              </a:rPr>
              <a:t>by</a:t>
            </a:r>
            <a:r>
              <a:rPr lang="es-ES" sz="2000" b="1" dirty="0">
                <a:solidFill>
                  <a:prstClr val="black"/>
                </a:solidFill>
              </a:rPr>
              <a:t> </a:t>
            </a:r>
            <a:r>
              <a:rPr lang="es-ES" sz="2000" b="1" dirty="0" err="1">
                <a:solidFill>
                  <a:prstClr val="black"/>
                </a:solidFill>
              </a:rPr>
              <a:t>year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she irritated Hannah because God had not granted her children.</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37106"/>
            <a:ext cx="753039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any case, God sees the whole picture and knows what is best for us (Jeremiah 29:11). He will always answer, in His own time and in His own way, the prayer offered in faith (1 John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MODEL PRAYERS</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6"/>
                </a:solidFill>
              </a:rPr>
              <a:t>JESUS: THE CONTENT OF PRAYER</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“This, then, is how you should pray: ‘Our Father in heaven, hallowed be your name’ ” </a:t>
            </a:r>
            <a:r>
              <a:rPr lang="en" sz="1400" b="1" dirty="0">
                <a:solidFill>
                  <a:schemeClr val="accent5">
                    <a:lumMod val="50000"/>
                  </a:schemeClr>
                </a:solidFill>
                <a:latin typeface="Comic Sans MS" panose="030F0702030302020204" pitchFamily="66" charset="0"/>
              </a:rPr>
              <a:t>(Matthew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938992"/>
          </a:xfrm>
          <a:prstGeom prst="rect">
            <a:avLst/>
          </a:prstGeom>
          <a:noFill/>
        </p:spPr>
        <p:txBody>
          <a:bodyPr wrap="square" rtlCol="0">
            <a:spAutoFit/>
          </a:bodyPr>
          <a:lstStyle/>
          <a:p>
            <a:pPr>
              <a:spcBef>
                <a:spcPts val="600"/>
              </a:spcBef>
            </a:pPr>
            <a:r>
              <a:rPr lang="en" sz="2000" b="1" dirty="0"/>
              <a:t>Making long and elaborate prayers to impress and be praised by listeners is not the style of prayer that Jesus taught us (Mt. 6:5-8).</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5140893"/>
            <a:ext cx="6829427" cy="1631216"/>
          </a:xfrm>
          <a:prstGeom prst="rect">
            <a:avLst/>
          </a:prstGeom>
          <a:noFill/>
        </p:spPr>
        <p:txBody>
          <a:bodyPr wrap="square">
            <a:spAutoFit/>
          </a:bodyPr>
          <a:lstStyle/>
          <a:p>
            <a:pPr>
              <a:spcBef>
                <a:spcPts val="600"/>
              </a:spcBef>
            </a:pPr>
            <a:r>
              <a:rPr lang="en-US" sz="2000" b="1" dirty="0"/>
              <a:t>“Learn to pray short and right to the point, asking for just what you need. Learn to pray aloud where only God can hear you. Do not offer make-believe prayers, but earnest, feeling petitions, expressing the hunger of the soul for the Bread of Life.” </a:t>
            </a:r>
            <a:r>
              <a:rPr lang="en-US" sz="1600" b="1" dirty="0"/>
              <a:t>(E.G.W. “Our high Calling”, May 4)</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4" cy="1323439"/>
          </a:xfrm>
          <a:prstGeom prst="rect">
            <a:avLst/>
          </a:prstGeom>
          <a:noFill/>
        </p:spPr>
        <p:txBody>
          <a:bodyPr wrap="square" rtlCol="0">
            <a:spAutoFit/>
          </a:bodyPr>
          <a:lstStyle/>
          <a:p>
            <a:pPr>
              <a:spcBef>
                <a:spcPts val="600"/>
              </a:spcBef>
            </a:pPr>
            <a:r>
              <a:rPr lang="en" sz="2000" b="1" dirty="0"/>
              <a:t>Our prayers should be sincere and simple, in everyday language. Prayer is a vital part of our lives.</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n" dirty="0">
                <a:solidFill>
                  <a:srgbClr val="FFFF00"/>
                </a:solidFill>
                <a:effectLst>
                  <a:outerShdw blurRad="38100" dist="38100" dir="2700000" algn="tl">
                    <a:srgbClr val="000000">
                      <a:alpha val="43137"/>
                    </a:srgbClr>
                  </a:outerShdw>
                </a:effectLst>
              </a:rPr>
              <a:t>JESUS: THE CONTENT OF PRAYER</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692991044"/>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265277"/>
            <a:ext cx="5996539"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This is the model of prayer that Jesus gave us:</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575</TotalTime>
  <Words>1460</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Constantia</vt: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115</cp:revision>
  <dcterms:created xsi:type="dcterms:W3CDTF">2026-03-28T16:46:47Z</dcterms:created>
  <dcterms:modified xsi:type="dcterms:W3CDTF">2026-03-31T07:03:35Z</dcterms:modified>
</cp:coreProperties>
</file>