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n" sz="2400" b="1" dirty="0">
              <a:effectLst>
                <a:outerShdw blurRad="38100" dist="38100" dir="2700000" algn="tl">
                  <a:srgbClr val="000000"/>
                </a:outerShdw>
              </a:effectLst>
            </a:rPr>
            <a:t>SIN</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Avoid temptation</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Tips to avoid sin</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 sz="2400" b="1" dirty="0">
              <a:effectLst>
                <a:outerShdw blurRad="38100" dist="38100" dir="2700000" algn="tl">
                  <a:srgbClr val="000000"/>
                </a:outerShdw>
              </a:effectLst>
            </a:rPr>
            <a:t>THE LAW</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 sz="2400" b="1" dirty="0">
              <a:solidFill>
                <a:schemeClr val="accent3">
                  <a:lumMod val="50000"/>
                </a:schemeClr>
              </a:solidFill>
            </a:rPr>
            <a:t>The Law </a:t>
          </a:r>
          <a:br>
            <a:rPr lang="es-ES" sz="2400" b="1" dirty="0">
              <a:solidFill>
                <a:schemeClr val="accent3">
                  <a:lumMod val="50000"/>
                </a:schemeClr>
              </a:solidFill>
            </a:rPr>
          </a:br>
          <a:r>
            <a:rPr lang="en" sz="2400" b="1" dirty="0">
              <a:solidFill>
                <a:schemeClr val="accent3">
                  <a:lumMod val="50000"/>
                </a:schemeClr>
              </a:solidFill>
            </a:rPr>
            <a:t>and Sin</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n" sz="2400" b="1" dirty="0">
              <a:effectLst>
                <a:outerShdw blurRad="38100" dist="38100" dir="2700000" algn="tl">
                  <a:srgbClr val="000000"/>
                </a:outerShdw>
              </a:effectLst>
            </a:rPr>
            <a:t>THE GOSPEL</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The Gospel </a:t>
          </a:r>
          <a:br>
            <a:rPr lang="es-ES" sz="2400" b="1" dirty="0">
              <a:solidFill>
                <a:schemeClr val="accent6">
                  <a:lumMod val="50000"/>
                </a:schemeClr>
              </a:solidFill>
            </a:rPr>
          </a:br>
          <a:r>
            <a:rPr lang="en" sz="2400" b="1" dirty="0">
              <a:solidFill>
                <a:schemeClr val="accent6">
                  <a:lumMod val="50000"/>
                </a:schemeClr>
              </a:solidFill>
            </a:rPr>
            <a:t>and the Law</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Built on the Rock</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 sz="2000" b="1" dirty="0"/>
            <a:t>Avoid going to places where you might sin (Mark 9:45; Job 23:11). For example, going to a nightclub.</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 sz="2000" b="1" dirty="0"/>
            <a:t>Avoid watching things that might lead you to sin (Mark 9:47; Job 31:1). For example, watching movies with indecent scenes.</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 sz="2000" b="1" dirty="0"/>
            <a:t>Avoid doing things that could lead you to sin </a:t>
          </a:r>
          <a:br>
            <a:rPr lang="es-ES" sz="2000" b="1" dirty="0"/>
          </a:br>
          <a:r>
            <a:rPr lang="en" sz="2000" b="1" dirty="0"/>
            <a:t>(Mark 9:43; Job 23:12). For example, buying alcohol.</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 sz="2000" b="1"/>
            <a:t>Do not think you are self-sufficient (1 Cor. 10:12)</a:t>
          </a:r>
          <a:endParaRPr lang="es-ES" sz="200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 sz="2000" b="1"/>
            <a:t>Stop telling everyone how good you are, be humble like Jesus (Mt. 6:2)</a:t>
          </a:r>
          <a:endParaRPr lang="es-ES" sz="200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en" sz="2000" b="1"/>
            <a:t>Do whatever is necessary to eradicate lust from your heart (Mt. 5:28-29)</a:t>
          </a:r>
          <a:endParaRPr lang="es-ES" sz="200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 sz="2000" b="1"/>
            <a:t>Stop criticizing and judging others (1 Cor. 4:5)</a:t>
          </a:r>
          <a:endParaRPr lang="es-ES" sz="200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 sz="2000" b="1"/>
            <a:t>Do not hate your enemies, but pray for them (Mt. 5:44)</a:t>
          </a:r>
          <a:endParaRPr lang="es-ES" sz="200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en" sz="2000" b="1"/>
            <a:t>Stop being angry with those around you (Mt. 5:22)</a:t>
          </a:r>
          <a:endParaRPr lang="es-ES" sz="200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en" sz="2000" b="1" dirty="0">
              <a:solidFill>
                <a:schemeClr val="tx1"/>
              </a:solidFill>
            </a:rPr>
            <a:t>The Law defines what sin is</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en" sz="2000" b="1">
              <a:solidFill>
                <a:schemeClr val="tx1"/>
              </a:solidFill>
            </a:rPr>
            <a:t>When we sin we are condemned to eternal death</a:t>
          </a:r>
          <a:endParaRPr lang="es-ES" sz="200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en" sz="2000" b="1">
              <a:solidFill>
                <a:schemeClr val="tx1"/>
              </a:solidFill>
            </a:rPr>
            <a:t>The Law is incapable of forgiving sin</a:t>
          </a:r>
          <a:endParaRPr lang="es-ES" sz="200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Jesus suffered eternal death to pay for our sins</a:t>
          </a:r>
          <a:endParaRPr lang="es-ES" sz="20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When we accept Jesus' sacrifice, our sins are forgiven</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Once forgiven, we keep the Law so as not to sin again </a:t>
          </a:r>
          <a:br>
            <a:rPr lang="es-ES" sz="2000" b="1" dirty="0">
              <a:effectLst>
                <a:outerShdw blurRad="38100" dist="38100" dir="2700000" algn="tl">
                  <a:srgbClr val="000000"/>
                </a:outerShdw>
              </a:effectLst>
            </a:rPr>
          </a:br>
          <a:r>
            <a:rPr lang="en" sz="2000" b="1" dirty="0">
              <a:effectLst>
                <a:outerShdw blurRad="38100" dist="38100" dir="2700000" algn="tl">
                  <a:srgbClr val="000000"/>
                </a:outerShdw>
              </a:effectLst>
            </a:rPr>
            <a:t>(1 John 2:1)</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Avoid temptation</a:t>
          </a:r>
          <a:endParaRPr lang="es-ES" sz="2400" kern="1200" dirty="0">
            <a:solidFill>
              <a:schemeClr val="accent5">
                <a:lumMod val="50000"/>
              </a:schemeClr>
            </a:solidFill>
          </a:endParaRPr>
        </a:p>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Tips to avoid sin</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SIN</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 sz="2400" b="1" kern="1200" dirty="0">
              <a:solidFill>
                <a:schemeClr val="accent3">
                  <a:lumMod val="50000"/>
                </a:schemeClr>
              </a:solidFill>
            </a:rPr>
            <a:t>The Law </a:t>
          </a:r>
          <a:br>
            <a:rPr lang="es-ES" sz="2400" b="1" kern="1200" dirty="0">
              <a:solidFill>
                <a:schemeClr val="accent3">
                  <a:lumMod val="50000"/>
                </a:schemeClr>
              </a:solidFill>
            </a:rPr>
          </a:br>
          <a:r>
            <a:rPr lang="en" sz="2400" b="1" kern="1200" dirty="0">
              <a:solidFill>
                <a:schemeClr val="accent3">
                  <a:lumMod val="50000"/>
                </a:schemeClr>
              </a:solidFill>
            </a:rPr>
            <a:t>and Sin</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THE LAW</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The Gospel </a:t>
          </a:r>
          <a:br>
            <a:rPr lang="es-ES" sz="2400" b="1" kern="1200" dirty="0">
              <a:solidFill>
                <a:schemeClr val="accent6">
                  <a:lumMod val="50000"/>
                </a:schemeClr>
              </a:solidFill>
            </a:rPr>
          </a:br>
          <a:r>
            <a:rPr lang="en" sz="2400" b="1" kern="1200" dirty="0">
              <a:solidFill>
                <a:schemeClr val="accent6">
                  <a:lumMod val="50000"/>
                </a:schemeClr>
              </a:solidFill>
            </a:rPr>
            <a:t>and the Law</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Built on the Rock</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THE GOSPEL</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Avoid doing things that could lead you to sin </a:t>
          </a:r>
          <a:br>
            <a:rPr lang="es-ES" sz="2000" b="1" kern="1200" dirty="0"/>
          </a:br>
          <a:r>
            <a:rPr lang="en" sz="2000" b="1" kern="1200" dirty="0"/>
            <a:t>(Mark 9:43; Job 23:12). For example, buying alcohol.</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Avoid going to places where you might sin (Mark 9:45; Job 23:11). For example, going to a nightclub.</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Avoid watching things that might lead you to sin (Mark 9:47; Job 31:1). For example, watching movies with indecent scenes.</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Do not think you are self-sufficient (1 Cor. 10:12)</a:t>
          </a:r>
          <a:endParaRPr lang="es-ES" sz="2000" kern="120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Stop telling everyone how good you are, be humble like Jesus (Mt. 6:2)</a:t>
          </a:r>
          <a:endParaRPr lang="es-ES" sz="2000" kern="120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Do whatever is necessary to eradicate lust from your heart (Mt. 5:28-29)</a:t>
          </a:r>
          <a:endParaRPr lang="es-ES" sz="2000" kern="120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Stop criticizing and judging others (1 Cor. 4:5)</a:t>
          </a:r>
          <a:endParaRPr lang="es-ES" sz="2000" kern="120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Do not hate your enemies, but pray for them (Mt. 5:44)</a:t>
          </a:r>
          <a:endParaRPr lang="es-ES" sz="2000" kern="120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Stop being angry with those around you (Mt. 5:22)</a:t>
          </a:r>
          <a:endParaRPr lang="es-ES" sz="2000" kern="120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The Law defines what sin is</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When we sin we are condemned to eternal death</a:t>
          </a:r>
          <a:endParaRPr lang="es-ES" sz="2000" kern="120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The Law is incapable of forgiving sin</a:t>
          </a:r>
          <a:endParaRPr lang="es-ES" sz="2000" kern="120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Jesus suffered eternal death to pay for our sins</a:t>
          </a:r>
          <a:endParaRPr lang="es-ES" sz="20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When we accept Jesus' sacrifice, our sins are forgiven</a:t>
          </a:r>
          <a:endParaRPr lang="es-ES" sz="20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Once forgiven, we keep the Law so as not to sin again </a:t>
          </a:r>
          <a:br>
            <a:rPr lang="es-ES" sz="2000" b="1" kern="1200" dirty="0">
              <a:effectLst>
                <a:outerShdw blurRad="38100" dist="38100" dir="2700000" algn="tl">
                  <a:srgbClr val="000000"/>
                </a:outerShdw>
              </a:effectLst>
            </a:rPr>
          </a:br>
          <a:r>
            <a:rPr lang="en" sz="2000" b="1" kern="1200" dirty="0">
              <a:effectLst>
                <a:outerShdw blurRad="38100" dist="38100" dir="2700000" algn="tl">
                  <a:srgbClr val="000000"/>
                </a:outerShdw>
              </a:effectLst>
            </a:rPr>
            <a:t>(1 John 2:1)</a:t>
          </a:r>
          <a:endParaRPr lang="es-ES" sz="20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21/04/2026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21/04/2026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21/04/2026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en" sz="4400" b="1" spc="300" dirty="0">
                <a:ln/>
                <a:solidFill>
                  <a:srgbClr val="DC5252"/>
                </a:solidFill>
                <a:effectLst>
                  <a:outerShdw blurRad="38100" dist="12700" dir="2700000" algn="tl">
                    <a:srgbClr val="000000"/>
                  </a:outerShdw>
                </a:effectLst>
              </a:rPr>
              <a:t>SIN, </a:t>
            </a:r>
            <a:r>
              <a:rPr lang="en" sz="4400" b="1" spc="300">
                <a:ln/>
                <a:solidFill>
                  <a:srgbClr val="0070C0"/>
                </a:solidFill>
                <a:effectLst>
                  <a:outerShdw blurRad="38100" dist="12700" dir="2700000" algn="tl">
                    <a:srgbClr val="000000"/>
                  </a:outerShdw>
                </a:effectLst>
              </a:rPr>
              <a:t>THE GOSPEL</a:t>
            </a:r>
            <a:r>
              <a:rPr lang="en" sz="4400" b="1" spc="300">
                <a:ln/>
                <a:solidFill>
                  <a:srgbClr val="997141"/>
                </a:solidFill>
                <a:effectLst>
                  <a:outerShdw blurRad="38100" dist="12700" dir="2700000" algn="tl">
                    <a:srgbClr val="000000"/>
                  </a:outerShdw>
                </a:effectLst>
              </a:rPr>
              <a:t>, </a:t>
            </a:r>
            <a:r>
              <a:rPr lang="en" sz="4400" b="1" spc="300" dirty="0">
                <a:ln/>
                <a:solidFill>
                  <a:srgbClr val="997141"/>
                </a:solidFill>
                <a:effectLst>
                  <a:outerShdw blurRad="38100" dist="12700" dir="2700000" algn="tl">
                    <a:srgbClr val="000000"/>
                  </a:outerShdw>
                </a:effectLst>
              </a:rPr>
              <a:t>AND THE LAW</a:t>
            </a: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022378" y="4884957"/>
            <a:ext cx="3588482" cy="338554"/>
          </a:xfrm>
          <a:prstGeom prst="rect">
            <a:avLst/>
          </a:prstGeom>
          <a:noFill/>
        </p:spPr>
        <p:txBody>
          <a:bodyPr wrap="none" rtlCol="0">
            <a:spAutoFit/>
          </a:bodyPr>
          <a:lstStyle/>
          <a:p>
            <a:pPr algn="r"/>
            <a:r>
              <a:rPr lang="en" sz="1600" b="1" dirty="0">
                <a:solidFill>
                  <a:srgbClr val="884502"/>
                </a:solidFill>
              </a:rPr>
              <a:t>Lesson 9 for May 30,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THE GOSPEL AND THE LAW</a:t>
            </a: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For we maintain that a person is justified by faith apart from the works of the law.</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(Romans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323439"/>
          </a:xfrm>
          <a:prstGeom prst="rect">
            <a:avLst/>
          </a:prstGeom>
          <a:noFill/>
        </p:spPr>
        <p:txBody>
          <a:bodyPr wrap="square" rtlCol="0">
            <a:spAutoFit/>
          </a:bodyPr>
          <a:lstStyle/>
          <a:p>
            <a:pPr>
              <a:spcBef>
                <a:spcPts val="600"/>
              </a:spcBef>
            </a:pPr>
            <a:r>
              <a:rPr lang="en" sz="2000" b="1" dirty="0"/>
              <a:t>Our salvation (the forgiveness of sins and eternal life) is obtained through the work Jesus did for us on the cross (Gal. 3:13). This compels us to love Jesus for it (1 John 4:9, 19). And we demonstrate this love precisely by keeping his commandments (John 14:15).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3096547241"/>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spcBef>
                <a:spcPts val="600"/>
              </a:spcBef>
            </a:pPr>
            <a:r>
              <a:rPr lang="en" sz="2000" b="1" dirty="0"/>
              <a:t>Jesus never intended to abolish the Law, but to confirm it (Mt. 5:17). Both the Law and the Gospel are a reflection of God's very character: love.</a:t>
            </a: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2974687"/>
            <a:ext cx="716480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Let's review the relationship between the Law and the Gospel (that is, salvation through the blood of Jesus):</a:t>
            </a: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BUILT ON THE ROCK</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Therefore everyone who hears these words of mine and puts them into practice is like a wise man who built his house on the rock</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(Matthew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spcBef>
                <a:spcPts val="600"/>
              </a:spcBef>
            </a:pPr>
            <a:r>
              <a:rPr lang="en" sz="2000" b="1" dirty="0"/>
              <a:t>Accepting the Gospel involves following a process. The first step is knowledge. We must know that Someone can redeem us</a:t>
            </a:r>
            <a:br>
              <a:rPr lang="en" sz="2000" b="1" dirty="0"/>
            </a:br>
            <a:r>
              <a:rPr lang="en" sz="2000" b="1" dirty="0"/>
              <a:t>(Rom. 10:14).</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24905"/>
            <a:ext cx="7825314" cy="1323439"/>
          </a:xfrm>
          <a:prstGeom prst="rect">
            <a:avLst/>
          </a:prstGeom>
          <a:noFill/>
        </p:spPr>
        <p:txBody>
          <a:bodyPr wrap="square">
            <a:spAutoFit/>
          </a:bodyPr>
          <a:lstStyle/>
          <a:p>
            <a:pPr>
              <a:spcBef>
                <a:spcPts val="600"/>
              </a:spcBef>
            </a:pPr>
            <a:r>
              <a:rPr lang="en" sz="2000" b="1" dirty="0"/>
              <a:t>Knowledge must be accompanied by concrete actions </a:t>
            </a:r>
            <a:br>
              <a:rPr lang="es-ES" sz="2000" b="1" dirty="0"/>
            </a:br>
            <a:r>
              <a:rPr lang="en" sz="2000" b="1" dirty="0"/>
              <a:t>(Mt. 7:24-25). We are justified apart from the works of the Law (Rom. 3:28), but it is necessary that these works be seen in our lives as a result of our salvation (Mt. 7:18-21).</a:t>
            </a: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908235"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knowledge alone will not save us. Jesus compared those who receive the knowledge of salvation but do not put the principles of the gospel into practice to a person who built on sand “</a:t>
            </a:r>
            <a:r>
              <a:rPr lang="en-US" sz="2000" b="1" dirty="0">
                <a:solidFill>
                  <a:prstClr val="black"/>
                </a:solidFill>
              </a:rPr>
              <a:t>and great was the fall of it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(Matt. 7:26-27).</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we accept Jesus and live in close relationship with Him, keeping His commandments, we are building on the Rock.</a:t>
            </a: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1107754"/>
            <a:ext cx="10152508" cy="4247317"/>
          </a:xfrm>
          <a:prstGeom prst="rect">
            <a:avLst/>
          </a:prstGeom>
          <a:noFill/>
        </p:spPr>
        <p:txBody>
          <a:bodyPr wrap="square">
            <a:spAutoFit/>
          </a:bodyPr>
          <a:lstStyle/>
          <a:p>
            <a:pPr>
              <a:spcBef>
                <a:spcPts val="600"/>
              </a:spcBef>
            </a:pPr>
            <a:r>
              <a:rPr lang="en" sz="3000" b="1" dirty="0">
                <a:latin typeface="Constantia" panose="02030602050306030303" pitchFamily="18" charset="0"/>
              </a:rPr>
              <a:t>“</a:t>
            </a:r>
            <a:r>
              <a:rPr lang="en-US" sz="3000" b="1" dirty="0">
                <a:latin typeface="Constantia" panose="02030602050306030303" pitchFamily="18" charset="0"/>
              </a:rPr>
              <a:t>The law reveals to man his sins, but it provides no remedy. While it promises life to the obedient, it declares that death is the portion of the transgressor. The gospel of Christ alone can free him from the condemnation or the defilement of sin. He must exercise repentance toward God, whose law has been transgressed; and faith in Christ, his atoning sacrifice. Thus he obtains “remission of sins that are past” and becomes a partaker of the divine nature</a:t>
            </a:r>
            <a:r>
              <a:rPr lang="en" sz="3000" b="1" dirty="0">
                <a:latin typeface="Constantia" panose="02030602050306030303" pitchFamily="18" charset="0"/>
              </a:rPr>
              <a:t>.”</a:t>
            </a:r>
          </a:p>
        </p:txBody>
      </p:sp>
      <p:sp>
        <p:nvSpPr>
          <p:cNvPr id="4" name="CuadroTexto 3">
            <a:extLst>
              <a:ext uri="{FF2B5EF4-FFF2-40B4-BE49-F238E27FC236}">
                <a16:creationId xmlns:a16="http://schemas.microsoft.com/office/drawing/2014/main" id="{5319ECB7-86E1-B7B9-19AE-9FD7A729D0E8}"/>
              </a:ext>
            </a:extLst>
          </p:cNvPr>
          <p:cNvSpPr txBox="1"/>
          <p:nvPr/>
        </p:nvSpPr>
        <p:spPr>
          <a:xfrm>
            <a:off x="7195464" y="5411692"/>
            <a:ext cx="3379771" cy="338554"/>
          </a:xfrm>
          <a:prstGeom prst="rect">
            <a:avLst/>
          </a:prstGeom>
          <a:noFill/>
        </p:spPr>
        <p:txBody>
          <a:bodyPr wrap="none" rtlCol="0">
            <a:spAutoFit/>
          </a:bodyPr>
          <a:lstStyle/>
          <a:p>
            <a:pPr algn="r"/>
            <a:r>
              <a:rPr lang="en" sz="1600" b="1" dirty="0"/>
              <a:t>EGW (</a:t>
            </a:r>
            <a:r>
              <a:rPr lang="en-US" sz="1600" b="1" dirty="0"/>
              <a:t>The Great Controversy, p.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415080"/>
            <a:ext cx="5915080" cy="4016484"/>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I will never forget Your precepts, for by them You have given me life. I am Yours, save me; for I have sought Your precepts</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Psalm</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119:93, 94, </a:t>
            </a:r>
            <a:r>
              <a:rPr kumimoji="0" lang="es-ES" sz="18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319326354"/>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1015663"/>
          </a:xfrm>
          <a:prstGeom prst="rect">
            <a:avLst/>
          </a:prstGeom>
          <a:noFill/>
        </p:spPr>
        <p:txBody>
          <a:bodyPr wrap="square" rtlCol="0">
            <a:spAutoFit/>
          </a:bodyPr>
          <a:lstStyle/>
          <a:p>
            <a:pPr>
              <a:spcBef>
                <a:spcPts val="600"/>
              </a:spcBef>
            </a:pPr>
            <a:r>
              <a:rPr lang="en" sz="2000" b="1" dirty="0"/>
              <a:t>Whether we accept it or not, sin is a problem that affects us all, destroying our relationship with God: “for all have sinned and fall short of the glory of God” (Rom. 3:23).</a:t>
            </a: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FAITH</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WORKS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Properly understood, Law and Gospel are not incompatible; rather, they both collaborate in our fight against sin. Each has its function.</a:t>
            </a: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120676"/>
            <a:ext cx="774171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How can we repair the gap that sin creates between God and us? Some have proposed two possible solutions to the problem: the Law alone (salvation by works, a misconception of the function of the Law); or the Gospel alone (salvation by faith, abolishing the Law).</a:t>
            </a: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SIN</a:t>
            </a: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 sz="4400" b="1" spc="300" dirty="0">
                <a:ln w="0"/>
                <a:solidFill>
                  <a:schemeClr val="bg2"/>
                </a:solidFill>
                <a:effectLst>
                  <a:outerShdw blurRad="38100" dist="38100" dir="2700000" algn="tl">
                    <a:srgbClr val="000000">
                      <a:alpha val="82000"/>
                    </a:srgbClr>
                  </a:outerShdw>
                </a:effectLst>
              </a:rPr>
              <a:t>AVOID TEMPTATION</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but each person is tempted when they are dragged away by their own evil desire and enticed</a:t>
            </a: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(James 1:14 </a:t>
            </a:r>
            <a:r>
              <a:rPr lang="en" sz="105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NIV</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1015663"/>
          </a:xfrm>
          <a:prstGeom prst="rect">
            <a:avLst/>
          </a:prstGeom>
          <a:noFill/>
        </p:spPr>
        <p:txBody>
          <a:bodyPr wrap="square" rtlCol="0">
            <a:spAutoFit/>
          </a:bodyPr>
          <a:lstStyle/>
          <a:p>
            <a:pPr>
              <a:spcBef>
                <a:spcPts val="600"/>
              </a:spcBef>
            </a:pPr>
            <a:r>
              <a:rPr lang="en" sz="2000" b="1" dirty="0"/>
              <a:t>James calls the one who resists temptation “blessed” (James 1:12 </a:t>
            </a:r>
            <a:r>
              <a:rPr lang="en" sz="1600" b="1" dirty="0"/>
              <a:t>NIV</a:t>
            </a:r>
            <a:r>
              <a:rPr lang="en" sz="2000" b="1" dirty="0"/>
              <a:t>). But he clarifies that temptation does not come from God (James 1:13 </a:t>
            </a:r>
            <a:r>
              <a:rPr lang="en" sz="1600" b="1" dirty="0"/>
              <a:t>NIV</a:t>
            </a:r>
            <a:r>
              <a:rPr lang="en" sz="2000" b="1" dirty="0"/>
              <a:t>), but rather arises from our own evil desires (James 1:14 </a:t>
            </a:r>
            <a:r>
              <a:rPr lang="en" sz="1600" b="1" dirty="0"/>
              <a:t>NIV) </a:t>
            </a:r>
            <a:r>
              <a:rPr lang="en" sz="2000" b="1" dirty="0"/>
              <a:t>.</a:t>
            </a: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081113"/>
            <a:ext cx="4495031" cy="3170099"/>
          </a:xfrm>
          <a:prstGeom prst="rect">
            <a:avLst/>
          </a:prstGeom>
          <a:noFill/>
        </p:spPr>
        <p:txBody>
          <a:bodyPr wrap="square">
            <a:spAutoFit/>
          </a:bodyPr>
          <a:lstStyle/>
          <a:p>
            <a:pPr>
              <a:spcBef>
                <a:spcPts val="600"/>
              </a:spcBef>
            </a:pPr>
            <a:r>
              <a:rPr lang="en" sz="2000" b="1" dirty="0"/>
              <a:t>Paul speaks of a “tempter”                                    (1 Thessalonians 3:5), whom Jesus identified as Satan (Matthew 4:3, 10). He is the one who best knows how to use our weaknesses to lead us into sin. Let us not forget that we are immersed in a cosmic war between Christ and Satan, and that the tempter will do everything possible to turn us away from Christ.</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195172"/>
            <a:ext cx="8683101" cy="1015663"/>
          </a:xfrm>
          <a:prstGeom prst="rect">
            <a:avLst/>
          </a:prstGeom>
          <a:noFill/>
        </p:spPr>
        <p:txBody>
          <a:bodyPr wrap="square">
            <a:spAutoFit/>
          </a:bodyPr>
          <a:lstStyle/>
          <a:p>
            <a:pPr>
              <a:spcBef>
                <a:spcPts val="600"/>
              </a:spcBef>
            </a:pPr>
            <a:r>
              <a:rPr lang="en" sz="2000" b="1" dirty="0"/>
              <a:t>Samson is a clear example of a person who gives in to temptation by letting himself be carried away by his emotions, even knowing that these went against God's will (Judges 14:1-3; 16:1, 4).</a:t>
            </a: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3" y="6131558"/>
            <a:ext cx="8663906" cy="707886"/>
          </a:xfrm>
          <a:prstGeom prst="rect">
            <a:avLst/>
          </a:prstGeom>
          <a:noFill/>
        </p:spPr>
        <p:txBody>
          <a:bodyPr wrap="square">
            <a:spAutoFit/>
          </a:bodyPr>
          <a:lstStyle/>
          <a:p>
            <a:pPr>
              <a:spcBef>
                <a:spcPts val="600"/>
              </a:spcBef>
            </a:pPr>
            <a:r>
              <a:rPr lang="en" sz="2000" b="1" dirty="0"/>
              <a:t>How to avoid temptation? By seeking God (Mt. 6:33); spending time alone with Him (Mk. 14:38); taking up the shield of faith (Eph. 6:16).</a:t>
            </a: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TIPS TO AVOID SIN</a:t>
            </a: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646331"/>
          </a:xfrm>
          <a:prstGeom prst="rect">
            <a:avLst/>
          </a:prstGeom>
          <a:noFill/>
        </p:spPr>
        <p:txBody>
          <a:bodyPr wrap="square">
            <a:spAutoFit/>
          </a:bodyPr>
          <a:lstStyle/>
          <a:p>
            <a:pPr algn="ctr"/>
            <a:r>
              <a:rPr lang="en" b="1" dirty="0">
                <a:solidFill>
                  <a:srgbClr val="D8FFE4"/>
                </a:solidFill>
                <a:effectLst>
                  <a:outerShdw blurRad="38100" dist="38100" dir="2700000" algn="tl">
                    <a:srgbClr val="000000"/>
                  </a:outerShdw>
                </a:effectLst>
                <a:latin typeface="Comic Sans MS" panose="030F0702030302020204" pitchFamily="66" charset="0"/>
              </a:rPr>
              <a:t>“</a:t>
            </a:r>
            <a:r>
              <a:rPr lang="en-US" b="1" dirty="0">
                <a:solidFill>
                  <a:srgbClr val="D8FFE4"/>
                </a:solidFill>
                <a:effectLst>
                  <a:outerShdw blurRad="38100" dist="38100" dir="2700000" algn="tl">
                    <a:srgbClr val="000000"/>
                  </a:outerShdw>
                </a:effectLst>
                <a:latin typeface="Comic Sans MS" panose="030F0702030302020204" pitchFamily="66" charset="0"/>
              </a:rPr>
              <a:t>And if your eye causes you to stumble, pluck it out. It is better for you to enter the kingdom of God with one eye than to have two eyes and be thrown into hell</a:t>
            </a:r>
            <a:r>
              <a:rPr lang="en" b="1" dirty="0">
                <a:solidFill>
                  <a:srgbClr val="D8FFE4"/>
                </a:solidFill>
                <a:effectLst>
                  <a:outerShdw blurRad="38100" dist="38100" dir="2700000" algn="tl">
                    <a:srgbClr val="000000"/>
                  </a:outerShdw>
                </a:effectLst>
                <a:latin typeface="Comic Sans MS" panose="030F0702030302020204" pitchFamily="66" charset="0"/>
              </a:rPr>
              <a:t>.” </a:t>
            </a:r>
            <a:r>
              <a:rPr lang="en" sz="1400" b="1" dirty="0">
                <a:solidFill>
                  <a:srgbClr val="D8FFE4"/>
                </a:solidFill>
                <a:effectLst>
                  <a:outerShdw blurRad="38100" dist="38100" dir="2700000" algn="tl">
                    <a:srgbClr val="000000"/>
                  </a:outerShdw>
                </a:effectLst>
                <a:latin typeface="Comic Sans MS" panose="030F0702030302020204" pitchFamily="66" charset="0"/>
              </a:rPr>
              <a:t>(Mark 9:47)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7362825" cy="400110"/>
          </a:xfrm>
          <a:prstGeom prst="rect">
            <a:avLst/>
          </a:prstGeom>
          <a:noFill/>
        </p:spPr>
        <p:txBody>
          <a:bodyPr wrap="square" rtlCol="0">
            <a:spAutoFit/>
          </a:bodyPr>
          <a:lstStyle/>
          <a:p>
            <a:pPr>
              <a:spcBef>
                <a:spcPts val="600"/>
              </a:spcBef>
            </a:pPr>
            <a:r>
              <a:rPr lang="en" sz="2000" b="1" dirty="0"/>
              <a:t>Jesus left us clear instructions to avoid sin:</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3808430257"/>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a:spcBef>
                <a:spcPts val="600"/>
              </a:spcBef>
            </a:pPr>
            <a:r>
              <a:rPr lang="en" sz="2000" b="1" dirty="0"/>
              <a:t>In short, do everything you can to avoid sin and being tempted to sin. Pray about it.</a:t>
            </a: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641142902"/>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THE LAW</a:t>
            </a: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THE LAW AND SIN</a:t>
            </a: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Everyone who sins breaks the law; in fact, sin is lawlessness</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(1 John 3:4)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1015663"/>
          </a:xfrm>
          <a:prstGeom prst="rect">
            <a:avLst/>
          </a:prstGeom>
          <a:noFill/>
        </p:spPr>
        <p:txBody>
          <a:bodyPr wrap="square" rtlCol="0">
            <a:spAutoFit/>
          </a:bodyPr>
          <a:lstStyle/>
          <a:p>
            <a:pPr>
              <a:spcBef>
                <a:spcPts val="600"/>
              </a:spcBef>
            </a:pPr>
            <a:r>
              <a:rPr lang="en" sz="2000" b="1" dirty="0"/>
              <a:t>The relationship of the Law to sin has been misinterpreted by some who think that by keeping the Law they can redeem their sins (Gal . 5:4). This idea has led others to the opposite extreme, namely, that the Law has been abolished.</a:t>
            </a: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732947"/>
            <a:ext cx="4624660" cy="1631216"/>
          </a:xfrm>
          <a:prstGeom prst="rect">
            <a:avLst/>
          </a:prstGeom>
          <a:noFill/>
        </p:spPr>
        <p:txBody>
          <a:bodyPr wrap="square">
            <a:spAutoFit/>
          </a:bodyPr>
          <a:lstStyle/>
          <a:p>
            <a:pPr>
              <a:spcBef>
                <a:spcPts val="600"/>
              </a:spcBef>
            </a:pPr>
            <a:r>
              <a:rPr lang="en" sz="2000" b="1" dirty="0"/>
              <a:t>The Law reveals sin to us (1 John 3:4). Without the Law we would not know what sin is (Romans 7:7) and, therefore, we would not seek a solution (Galatians 3:24).</a:t>
            </a: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326791"/>
            <a:ext cx="4624660" cy="1323439"/>
          </a:xfrm>
          <a:prstGeom prst="rect">
            <a:avLst/>
          </a:prstGeom>
          <a:noFill/>
        </p:spPr>
        <p:txBody>
          <a:bodyPr wrap="square">
            <a:spAutoFit/>
          </a:bodyPr>
          <a:lstStyle/>
          <a:p>
            <a:pPr>
              <a:spcBef>
                <a:spcPts val="600"/>
              </a:spcBef>
            </a:pPr>
            <a:r>
              <a:rPr lang="en" sz="2000" b="1" dirty="0"/>
              <a:t>Far from being a burden, the Law is a protective fence that prevents us from suffering the terrible consequences of sin (1 John 5:3; Psalm 1:1-3).</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2995099"/>
            <a:ext cx="1201376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problem has been thinking that the Law is related to salvation, either as a means or as an obstacle to achieving it. But the function of the Law has never been salvific. What, then, is its function?</a:t>
            </a: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31520" y="2151409"/>
            <a:ext cx="4954289" cy="2554545"/>
          </a:xfrm>
          <a:prstGeom prst="rect">
            <a:avLst/>
          </a:prstGeom>
          <a:noFill/>
        </p:spPr>
        <p:txBody>
          <a:bodyPr wrap="square">
            <a:spAutoFit/>
            <a:scene3d>
              <a:camera prst="orthographicFront"/>
              <a:lightRig rig="threePt" dir="t"/>
            </a:scene3d>
            <a:sp3d extrusionH="57150">
              <a:bevelT w="38100" h="38100"/>
            </a:sp3d>
          </a:bodyPr>
          <a:lstStyle/>
          <a:p>
            <a:pPr algn="ctr"/>
            <a:r>
              <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THE GOSPEL</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755</TotalTime>
  <Words>1340</Words>
  <Application>Microsoft Office PowerPoint</Application>
  <PresentationFormat>Panorámica</PresentationFormat>
  <Paragraphs>68</Paragraphs>
  <Slides>12</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Constantia</vt:lpstr>
      <vt:lpstr>Calibri</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2026-04-14T06:19:54Z</dcterms:created>
  <dcterms:modified xsi:type="dcterms:W3CDTF">2026-04-21T06:28:52Z</dcterms:modified>
</cp:coreProperties>
</file>