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3" r:id="rId4"/>
    <p:sldId id="257" r:id="rId5"/>
    <p:sldId id="258" r:id="rId6"/>
    <p:sldId id="259" r:id="rId7"/>
    <p:sldId id="260" r:id="rId8"/>
    <p:sldId id="290" r:id="rId9"/>
    <p:sldId id="289" r:id="rId10"/>
    <p:sldId id="263" r:id="rId11"/>
    <p:sldId id="292" r:id="rId12"/>
    <p:sldId id="264" r:id="rId13"/>
    <p:sldId id="28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6600"/>
    <a:srgbClr val="808000"/>
    <a:srgbClr val="B35E3C"/>
    <a:srgbClr val="208237"/>
    <a:srgbClr val="9B2A21"/>
    <a:srgbClr val="E2B7A6"/>
    <a:srgbClr val="8E492E"/>
    <a:srgbClr val="B15B39"/>
    <a:srgbClr val="11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en" sz="2400" b="1" dirty="0">
              <a:effectLst>
                <a:outerShdw blurRad="38100" dist="38100" dir="2700000" algn="tl">
                  <a:srgbClr val="000000"/>
                </a:outerShdw>
              </a:effectLst>
            </a:rPr>
            <a:t>Because of his goodness, God calls us to repentance                     (Rom. 2:4)</a:t>
          </a:r>
          <a:endParaRPr lang="es-ES" sz="2400" dirty="0">
            <a:effectLst>
              <a:outerShdw blurRad="38100" dist="38100" dir="2700000" algn="tl">
                <a:srgbClr val="000000"/>
              </a:outerShdw>
            </a:effectLst>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en" sz="2400" b="1" dirty="0">
              <a:effectLst>
                <a:outerShdw blurRad="38100" dist="38100" dir="2700000" algn="tl">
                  <a:srgbClr val="000000"/>
                </a:outerShdw>
              </a:effectLst>
            </a:rPr>
            <a:t>We answer His call</a:t>
          </a:r>
          <a:endParaRPr lang="es-ES" sz="2400" dirty="0">
            <a:effectLst>
              <a:outerShdw blurRad="38100" dist="38100" dir="2700000" algn="tl">
                <a:srgbClr val="000000"/>
              </a:outerShdw>
            </a:effectLst>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en" sz="2400" b="1" dirty="0">
              <a:effectLst>
                <a:outerShdw blurRad="38100" dist="38100" dir="2700000" algn="tl">
                  <a:srgbClr val="000000"/>
                </a:outerShdw>
              </a:effectLst>
            </a:rPr>
            <a:t>With sincere sorrow for the wrongs committed</a:t>
          </a:r>
          <a:endParaRPr lang="es-ES" sz="2400" dirty="0">
            <a:effectLst>
              <a:outerShdw blurRad="38100" dist="38100" dir="2700000" algn="tl">
                <a:srgbClr val="000000"/>
              </a:outerShdw>
            </a:effectLst>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en" sz="2400" b="1">
              <a:effectLst>
                <a:outerShdw blurRad="38100" dist="38100" dir="2700000" algn="tl">
                  <a:srgbClr val="000000"/>
                </a:outerShdw>
              </a:effectLst>
            </a:rPr>
            <a:t>With the honest decision to abandon sin</a:t>
          </a:r>
          <a:endParaRPr lang="es-ES" sz="2400">
            <a:effectLst>
              <a:outerShdw blurRad="38100" dist="38100" dir="2700000" algn="tl">
                <a:srgbClr val="000000"/>
              </a:outerShdw>
            </a:effectLst>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r>
            <a:rPr lang="en" sz="2400" b="1" dirty="0">
              <a:effectLst>
                <a:outerShdw blurRad="38100" dist="38100" dir="2700000" algn="tl">
                  <a:srgbClr val="000000"/>
                </a:outerShdw>
              </a:effectLst>
            </a:rPr>
            <a:t>God forgives our sins by virtue of the blood that Jesus shed on the cross (Col. 1:13-14)</a:t>
          </a:r>
          <a:endParaRPr lang="es-ES" sz="2400"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en" sz="2400" b="1" dirty="0">
              <a:solidFill>
                <a:schemeClr val="tx1"/>
              </a:solidFill>
            </a:rPr>
            <a:t>RELATIONSHIP BETWEEN SIN AND GRACE</a:t>
          </a: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en" sz="2000" b="1" dirty="0">
              <a:effectLst>
                <a:outerShdw blurRad="38100" dist="38100" dir="2700000" algn="tl">
                  <a:srgbClr val="000000"/>
                </a:outerShdw>
              </a:effectLst>
            </a:rPr>
            <a:t>Romans 5:8</a:t>
          </a: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rPr>
            <a:t>Romans 5:20</a:t>
          </a: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en" sz="2000" b="1" dirty="0">
              <a:effectLst>
                <a:outerShdw blurRad="38100" dist="38100" dir="2700000" algn="tl">
                  <a:srgbClr val="000000"/>
                </a:outerShdw>
              </a:effectLst>
            </a:rPr>
            <a:t>Romans 5:21</a:t>
          </a: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en" sz="2000" b="1" dirty="0">
              <a:effectLst>
                <a:outerShdw blurRad="38100" dist="38100" dir="2700000" algn="tl">
                  <a:srgbClr val="000000"/>
                </a:outerShdw>
              </a:effectLst>
            </a:rPr>
            <a:t>Romans 6:23</a:t>
          </a: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en" sz="2000" b="1" dirty="0">
              <a:effectLst>
                <a:outerShdw blurRad="38100" dist="38100" dir="2700000" algn="tl">
                  <a:srgbClr val="000000"/>
                </a:outerShdw>
              </a:effectLst>
            </a:rPr>
            <a:t>“</a:t>
          </a:r>
          <a:r>
            <a:rPr lang="en-US" sz="2000" b="1" dirty="0">
              <a:effectLst>
                <a:outerShdw blurRad="38100" dist="38100" dir="2700000" algn="tl">
                  <a:srgbClr val="000000"/>
                </a:outerShdw>
              </a:effectLst>
            </a:rPr>
            <a:t>while we were still sinners</a:t>
          </a:r>
          <a:r>
            <a:rPr lang="en" sz="2000" b="1" dirty="0">
              <a:effectLst>
                <a:outerShdw blurRad="38100" dist="38100" dir="2700000" algn="tl">
                  <a:srgbClr val="000000"/>
                </a:outerShdw>
              </a:effectLst>
            </a:rPr>
            <a:t>”</a:t>
          </a: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“Christ died for us”</a:t>
          </a: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en" sz="2000" b="1" dirty="0">
              <a:effectLst>
                <a:outerShdw blurRad="38100" dist="38100" dir="2700000" algn="tl">
                  <a:srgbClr val="000000"/>
                </a:outerShdw>
              </a:effectLst>
            </a:rPr>
            <a:t>“</a:t>
          </a:r>
          <a:r>
            <a:rPr lang="es-ES" sz="2000" b="1" dirty="0" err="1">
              <a:effectLst>
                <a:outerShdw blurRad="38100" dist="38100" dir="2700000" algn="tl">
                  <a:srgbClr val="000000"/>
                </a:outerShdw>
              </a:effectLst>
            </a:rPr>
            <a:t>where</a:t>
          </a:r>
          <a:r>
            <a:rPr lang="es-ES" sz="2000" b="1" dirty="0">
              <a:effectLst>
                <a:outerShdw blurRad="38100" dist="38100" dir="2700000" algn="tl">
                  <a:srgbClr val="000000"/>
                </a:outerShdw>
              </a:effectLst>
            </a:rPr>
            <a:t> sin </a:t>
          </a:r>
          <a:r>
            <a:rPr lang="es-ES" sz="2000" b="1" dirty="0" err="1">
              <a:effectLst>
                <a:outerShdw blurRad="38100" dist="38100" dir="2700000" algn="tl">
                  <a:srgbClr val="000000"/>
                </a:outerShdw>
              </a:effectLst>
            </a:rPr>
            <a:t>abounded</a:t>
          </a:r>
          <a:r>
            <a:rPr lang="en" sz="2000" b="1" dirty="0">
              <a:effectLst>
                <a:outerShdw blurRad="38100" dist="38100" dir="2700000" algn="tl">
                  <a:srgbClr val="000000"/>
                </a:outerShdw>
              </a:effectLst>
            </a:rPr>
            <a:t>”</a:t>
          </a: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“grace abounded”</a:t>
          </a: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en" sz="2000" b="1" dirty="0">
              <a:effectLst>
                <a:outerShdw blurRad="38100" dist="38100" dir="2700000" algn="tl">
                  <a:srgbClr val="000000"/>
                </a:outerShdw>
              </a:effectLst>
            </a:rPr>
            <a:t>“sin reigned in death”</a:t>
          </a: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a:t>
          </a:r>
          <a:r>
            <a:rPr lang="es-ES" sz="2000" b="1" dirty="0" err="1">
              <a:effectLst>
                <a:outerShdw blurRad="38100" dist="38100" dir="2700000" algn="tl">
                  <a:srgbClr val="000000"/>
                </a:outerShdw>
              </a:effectLst>
            </a:rPr>
            <a:t>grace</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might</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reign</a:t>
          </a:r>
          <a:r>
            <a:rPr lang="en"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to</a:t>
          </a:r>
          <a:r>
            <a:rPr lang="es-ES" sz="2000" b="1" dirty="0">
              <a:effectLst>
                <a:outerShdw blurRad="38100" dist="38100" dir="2700000" algn="tl">
                  <a:srgbClr val="000000"/>
                </a:outerShdw>
              </a:effectLst>
            </a:rPr>
            <a:t> eternal </a:t>
          </a:r>
          <a:r>
            <a:rPr lang="es-ES" sz="2000" b="1" dirty="0" err="1">
              <a:effectLst>
                <a:outerShdw blurRad="38100" dist="38100" dir="2700000" algn="tl">
                  <a:srgbClr val="000000"/>
                </a:outerShdw>
              </a:effectLst>
            </a:rPr>
            <a:t>life</a:t>
          </a:r>
          <a:r>
            <a:rPr lang="en" sz="2000" b="1" dirty="0">
              <a:effectLst>
                <a:outerShdw blurRad="38100" dist="38100" dir="2700000" algn="tl">
                  <a:srgbClr val="000000"/>
                </a:outerShdw>
              </a:effectLst>
            </a:rPr>
            <a:t>”</a:t>
          </a: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en" sz="2000" b="1" dirty="0">
              <a:effectLst>
                <a:outerShdw blurRad="38100" dist="38100" dir="2700000" algn="tl">
                  <a:srgbClr val="000000"/>
                </a:outerShdw>
              </a:effectLst>
            </a:rPr>
            <a:t>“the wages of sin is death”</a:t>
          </a: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“the gift of God is eternal life”</a:t>
          </a: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4334" y="305"/>
          <a:ext cx="2895295"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Because of his goodness, God calls us to repentance                     (Rom. 2:4)</a:t>
          </a:r>
          <a:endParaRPr lang="es-ES" sz="2400" kern="1200" dirty="0">
            <a:effectLst>
              <a:outerShdw blurRad="38100" dist="38100" dir="2700000" algn="tl">
                <a:srgbClr val="000000"/>
              </a:outerShdw>
            </a:effectLst>
          </a:endParaRPr>
        </a:p>
      </dsp:txBody>
      <dsp:txXfrm>
        <a:off x="63272" y="59243"/>
        <a:ext cx="2777419" cy="1894412"/>
      </dsp:txXfrm>
    </dsp:sp>
    <dsp:sp modelId="{24B4C805-875B-42DF-9EDA-7666C9FD5160}">
      <dsp:nvSpPr>
        <dsp:cNvPr id="0" name=""/>
        <dsp:cNvSpPr/>
      </dsp:nvSpPr>
      <dsp:spPr>
        <a:xfrm>
          <a:off x="3302804" y="305"/>
          <a:ext cx="5001280"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We answer His call</a:t>
          </a:r>
          <a:endParaRPr lang="es-ES" sz="2400" kern="1200" dirty="0">
            <a:effectLst>
              <a:outerShdw blurRad="38100" dist="38100" dir="2700000" algn="tl">
                <a:srgbClr val="000000"/>
              </a:outerShdw>
            </a:effectLst>
          </a:endParaRPr>
        </a:p>
      </dsp:txBody>
      <dsp:txXfrm>
        <a:off x="3345915" y="43416"/>
        <a:ext cx="4915058" cy="1385706"/>
      </dsp:txXfrm>
    </dsp:sp>
    <dsp:sp modelId="{1C272054-25D2-4323-A92F-5E178CCA127F}">
      <dsp:nvSpPr>
        <dsp:cNvPr id="0" name=""/>
        <dsp:cNvSpPr/>
      </dsp:nvSpPr>
      <dsp:spPr>
        <a:xfrm>
          <a:off x="3302804" y="1523422"/>
          <a:ext cx="2399846"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With sincere sorrow for the wrongs committed</a:t>
          </a:r>
          <a:endParaRPr lang="es-ES" sz="2400" kern="1200" dirty="0">
            <a:effectLst>
              <a:outerShdw blurRad="38100" dist="38100" dir="2700000" algn="tl">
                <a:srgbClr val="000000"/>
              </a:outerShdw>
            </a:effectLst>
          </a:endParaRPr>
        </a:p>
      </dsp:txBody>
      <dsp:txXfrm>
        <a:off x="3345915" y="1566533"/>
        <a:ext cx="2313624" cy="1385706"/>
      </dsp:txXfrm>
    </dsp:sp>
    <dsp:sp modelId="{B11E0663-641F-4C4D-B1CC-77C2B2BF8349}">
      <dsp:nvSpPr>
        <dsp:cNvPr id="0" name=""/>
        <dsp:cNvSpPr/>
      </dsp:nvSpPr>
      <dsp:spPr>
        <a:xfrm>
          <a:off x="5904238" y="1523422"/>
          <a:ext cx="2399846"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a:effectLst>
                <a:outerShdw blurRad="38100" dist="38100" dir="2700000" algn="tl">
                  <a:srgbClr val="000000"/>
                </a:outerShdw>
              </a:effectLst>
            </a:rPr>
            <a:t>With the honest decision to abandon sin</a:t>
          </a:r>
          <a:endParaRPr lang="es-ES" sz="2400" kern="1200">
            <a:effectLst>
              <a:outerShdw blurRad="38100" dist="38100" dir="2700000" algn="tl">
                <a:srgbClr val="000000"/>
              </a:outerShdw>
            </a:effectLst>
          </a:endParaRPr>
        </a:p>
      </dsp:txBody>
      <dsp:txXfrm>
        <a:off x="5947349" y="1566533"/>
        <a:ext cx="2313624" cy="1385706"/>
      </dsp:txXfrm>
    </dsp:sp>
    <dsp:sp modelId="{9EE1508D-090B-4859-BDE7-C5DB9977FDE0}">
      <dsp:nvSpPr>
        <dsp:cNvPr id="0" name=""/>
        <dsp:cNvSpPr/>
      </dsp:nvSpPr>
      <dsp:spPr>
        <a:xfrm>
          <a:off x="8707259" y="305"/>
          <a:ext cx="3004464"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God forgives our sins by virtue of the blood that Jesus shed on the cross (Col. 1:13-14)</a:t>
          </a:r>
          <a:endParaRPr lang="es-ES" sz="2400" kern="1200" dirty="0">
            <a:effectLst>
              <a:outerShdw blurRad="38100" dist="38100" dir="2700000" algn="tl">
                <a:srgbClr val="000000"/>
              </a:outerShdw>
            </a:effectLst>
          </a:endParaRPr>
        </a:p>
      </dsp:txBody>
      <dsp:txXfrm>
        <a:off x="8766197" y="59243"/>
        <a:ext cx="2886588"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10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RELATIONSHIP BETWEEN SIN AND GRACE</a:t>
          </a:r>
        </a:p>
      </dsp:txBody>
      <dsp:txXfrm>
        <a:off x="1043776" y="1107"/>
        <a:ext cx="6642466" cy="906618"/>
      </dsp:txXfrm>
    </dsp:sp>
    <dsp:sp modelId="{48F2C72B-BD61-4BB9-99EB-5ED5D073CE12}">
      <dsp:nvSpPr>
        <dsp:cNvPr id="0" name=""/>
        <dsp:cNvSpPr/>
      </dsp:nvSpPr>
      <dsp:spPr>
        <a:xfrm>
          <a:off x="167367"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Romans 5:8</a:t>
          </a:r>
        </a:p>
      </dsp:txBody>
      <dsp:txXfrm>
        <a:off x="167367" y="1288505"/>
        <a:ext cx="1813236" cy="906618"/>
      </dsp:txXfrm>
    </dsp:sp>
    <dsp:sp modelId="{03096DEB-1C3F-4FF0-B037-ECF4BCF6622D}">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en-US" sz="2000" b="1" kern="1200" dirty="0">
              <a:effectLst>
                <a:outerShdw blurRad="38100" dist="38100" dir="2700000" algn="tl">
                  <a:srgbClr val="000000"/>
                </a:outerShdw>
              </a:effectLst>
            </a:rPr>
            <a:t>while we were still sinners</a:t>
          </a:r>
          <a:r>
            <a:rPr lang="en" sz="2000" b="1" kern="1200" dirty="0">
              <a:effectLst>
                <a:outerShdw blurRad="38100" dist="38100" dir="2700000" algn="tl">
                  <a:srgbClr val="000000"/>
                </a:outerShdw>
              </a:effectLst>
            </a:rPr>
            <a:t>”</a:t>
          </a:r>
        </a:p>
      </dsp:txBody>
      <dsp:txXfrm>
        <a:off x="620676" y="2575903"/>
        <a:ext cx="1813236" cy="906618"/>
      </dsp:txXfrm>
    </dsp:sp>
    <dsp:sp modelId="{B0E1637B-731E-425A-B055-D54523099304}">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“Christ died for us”</a:t>
          </a:r>
        </a:p>
      </dsp:txBody>
      <dsp:txXfrm>
        <a:off x="620676" y="3863301"/>
        <a:ext cx="1813236" cy="906618"/>
      </dsp:txXfrm>
    </dsp:sp>
    <dsp:sp modelId="{2F1094A8-C456-41A9-8182-1EF642AB00AE}">
      <dsp:nvSpPr>
        <dsp:cNvPr id="0" name=""/>
        <dsp:cNvSpPr/>
      </dsp:nvSpPr>
      <dsp:spPr>
        <a:xfrm>
          <a:off x="2361383"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Romans 5:20</a:t>
          </a:r>
        </a:p>
      </dsp:txBody>
      <dsp:txXfrm>
        <a:off x="2361383" y="1288505"/>
        <a:ext cx="1813236" cy="906618"/>
      </dsp:txXfrm>
    </dsp:sp>
    <dsp:sp modelId="{1AE8B4A1-F029-49DB-9559-8AEBC4B9A1F2}">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es-ES" sz="2000" b="1" kern="1200" dirty="0" err="1">
              <a:effectLst>
                <a:outerShdw blurRad="38100" dist="38100" dir="2700000" algn="tl">
                  <a:srgbClr val="000000"/>
                </a:outerShdw>
              </a:effectLst>
            </a:rPr>
            <a:t>where</a:t>
          </a:r>
          <a:r>
            <a:rPr lang="es-ES" sz="2000" b="1" kern="1200" dirty="0">
              <a:effectLst>
                <a:outerShdw blurRad="38100" dist="38100" dir="2700000" algn="tl">
                  <a:srgbClr val="000000"/>
                </a:outerShdw>
              </a:effectLst>
            </a:rPr>
            <a:t> sin </a:t>
          </a:r>
          <a:r>
            <a:rPr lang="es-ES" sz="2000" b="1" kern="1200" dirty="0" err="1">
              <a:effectLst>
                <a:outerShdw blurRad="38100" dist="38100" dir="2700000" algn="tl">
                  <a:srgbClr val="000000"/>
                </a:outerShdw>
              </a:effectLst>
            </a:rPr>
            <a:t>abounded</a:t>
          </a:r>
          <a:r>
            <a:rPr lang="en" sz="2000" b="1" kern="1200" dirty="0">
              <a:effectLst>
                <a:outerShdw blurRad="38100" dist="38100" dir="2700000" algn="tl">
                  <a:srgbClr val="000000"/>
                </a:outerShdw>
              </a:effectLst>
            </a:rPr>
            <a:t>”</a:t>
          </a:r>
        </a:p>
      </dsp:txBody>
      <dsp:txXfrm>
        <a:off x="2814692" y="2575903"/>
        <a:ext cx="1813236" cy="906618"/>
      </dsp:txXfrm>
    </dsp:sp>
    <dsp:sp modelId="{B5AAC453-AB93-4C41-99BE-D02969067430}">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“grace abounded”</a:t>
          </a:r>
        </a:p>
      </dsp:txBody>
      <dsp:txXfrm>
        <a:off x="2814692" y="3863301"/>
        <a:ext cx="1813236" cy="906618"/>
      </dsp:txXfrm>
    </dsp:sp>
    <dsp:sp modelId="{20263B8B-863E-4731-A214-351CCDC5F466}">
      <dsp:nvSpPr>
        <dsp:cNvPr id="0" name=""/>
        <dsp:cNvSpPr/>
      </dsp:nvSpPr>
      <dsp:spPr>
        <a:xfrm>
          <a:off x="4555399"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Romans 5:21</a:t>
          </a:r>
        </a:p>
      </dsp:txBody>
      <dsp:txXfrm>
        <a:off x="4555399" y="1288505"/>
        <a:ext cx="1813236" cy="906618"/>
      </dsp:txXfrm>
    </dsp:sp>
    <dsp:sp modelId="{EEC701D5-665E-42FE-9D3F-1912A14690B5}">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“sin reigned in death”</a:t>
          </a:r>
        </a:p>
      </dsp:txBody>
      <dsp:txXfrm>
        <a:off x="5008708" y="2575903"/>
        <a:ext cx="1813236" cy="906618"/>
      </dsp:txXfrm>
    </dsp:sp>
    <dsp:sp modelId="{0A1C5E64-379D-4381-9916-68C3253F985C}">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es-ES" sz="2000" b="1" kern="1200" dirty="0" err="1">
              <a:effectLst>
                <a:outerShdw blurRad="38100" dist="38100" dir="2700000" algn="tl">
                  <a:srgbClr val="000000"/>
                </a:outerShdw>
              </a:effectLst>
            </a:rPr>
            <a:t>grace</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might</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reign</a:t>
          </a:r>
          <a:r>
            <a:rPr lang="en"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to</a:t>
          </a:r>
          <a:r>
            <a:rPr lang="es-ES" sz="2000" b="1" kern="1200" dirty="0">
              <a:effectLst>
                <a:outerShdw blurRad="38100" dist="38100" dir="2700000" algn="tl">
                  <a:srgbClr val="000000"/>
                </a:outerShdw>
              </a:effectLst>
            </a:rPr>
            <a:t> eternal </a:t>
          </a:r>
          <a:r>
            <a:rPr lang="es-ES" sz="2000" b="1" kern="1200" dirty="0" err="1">
              <a:effectLst>
                <a:outerShdw blurRad="38100" dist="38100" dir="2700000" algn="tl">
                  <a:srgbClr val="000000"/>
                </a:outerShdw>
              </a:effectLst>
            </a:rPr>
            <a:t>life</a:t>
          </a:r>
          <a:r>
            <a:rPr lang="en" sz="2000" b="1" kern="1200" dirty="0">
              <a:effectLst>
                <a:outerShdw blurRad="38100" dist="38100" dir="2700000" algn="tl">
                  <a:srgbClr val="000000"/>
                </a:outerShdw>
              </a:effectLst>
            </a:rPr>
            <a:t>”</a:t>
          </a:r>
        </a:p>
      </dsp:txBody>
      <dsp:txXfrm>
        <a:off x="5008708" y="3863301"/>
        <a:ext cx="1813236" cy="906618"/>
      </dsp:txXfrm>
    </dsp:sp>
    <dsp:sp modelId="{3D2E92C9-3E52-4947-AD1E-A573E4B8CEC4}">
      <dsp:nvSpPr>
        <dsp:cNvPr id="0" name=""/>
        <dsp:cNvSpPr/>
      </dsp:nvSpPr>
      <dsp:spPr>
        <a:xfrm>
          <a:off x="6749416"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Romans 6:23</a:t>
          </a:r>
        </a:p>
      </dsp:txBody>
      <dsp:txXfrm>
        <a:off x="6749416" y="1288505"/>
        <a:ext cx="1813236" cy="906618"/>
      </dsp:txXfrm>
    </dsp:sp>
    <dsp:sp modelId="{687C95BF-BDFD-4DE1-95CC-7FE9870D8F31}">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“the wages of sin is death”</a:t>
          </a:r>
        </a:p>
      </dsp:txBody>
      <dsp:txXfrm>
        <a:off x="7202725" y="2575903"/>
        <a:ext cx="1813236" cy="906618"/>
      </dsp:txXfrm>
    </dsp:sp>
    <dsp:sp modelId="{8A019AD5-0E2C-469B-8903-F9CDCEB7D2C7}">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“the gift of God is eternal life”</a:t>
          </a:r>
        </a:p>
      </dsp:txBody>
      <dsp:txXfrm>
        <a:off x="7202725"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22/04/2026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22/04/2026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22/04/2026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22/04/2026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22/04/2026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22/04/2026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22/04/2026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22/04/2026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22/04/2026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22/04/2026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22/04/2026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22/04/2026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en" sz="5400" b="1" dirty="0">
                <a:ln w="22225">
                  <a:noFill/>
                  <a:prstDash val="solid"/>
                </a:ln>
                <a:solidFill>
                  <a:schemeClr val="accent2">
                    <a:lumMod val="40000"/>
                    <a:lumOff val="60000"/>
                  </a:schemeClr>
                </a:solidFill>
                <a:effectLst>
                  <a:outerShdw blurRad="38100" dist="25400" dir="2700000" algn="tl">
                    <a:srgbClr val="000000"/>
                  </a:outerShdw>
                </a:effectLst>
              </a:rPr>
              <a:t>REPENTANCE AND FORGIVENESS</a:t>
            </a:r>
          </a:p>
        </p:txBody>
      </p:sp>
      <p:sp>
        <p:nvSpPr>
          <p:cNvPr id="5" name="CuadroTexto 4">
            <a:extLst>
              <a:ext uri="{FF2B5EF4-FFF2-40B4-BE49-F238E27FC236}">
                <a16:creationId xmlns:a16="http://schemas.microsoft.com/office/drawing/2014/main" id="{286D9867-5C09-DB2F-559C-3B3A2F491D40}"/>
              </a:ext>
            </a:extLst>
          </p:cNvPr>
          <p:cNvSpPr txBox="1"/>
          <p:nvPr/>
        </p:nvSpPr>
        <p:spPr>
          <a:xfrm>
            <a:off x="2079057" y="6519446"/>
            <a:ext cx="3878981" cy="338554"/>
          </a:xfrm>
          <a:prstGeom prst="rect">
            <a:avLst/>
          </a:prstGeom>
          <a:noFill/>
        </p:spPr>
        <p:txBody>
          <a:bodyPr wrap="square" rtlCol="0">
            <a:spAutoFit/>
          </a:bodyPr>
          <a:lstStyle/>
          <a:p>
            <a:pPr algn="ctr"/>
            <a:r>
              <a:rPr lang="en" sz="1600" b="1" dirty="0">
                <a:solidFill>
                  <a:srgbClr val="D5F7EE"/>
                </a:solidFill>
                <a:effectLst>
                  <a:glow rad="127000">
                    <a:srgbClr val="204F7B"/>
                  </a:glow>
                  <a:outerShdw blurRad="38100" dist="38100" dir="2700000" algn="tl">
                    <a:srgbClr val="000000">
                      <a:alpha val="43137"/>
                    </a:srgbClr>
                  </a:outerShdw>
                </a:effectLst>
              </a:rPr>
              <a:t>Lesson 10 for June 6, 2026</a:t>
            </a: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E6E9CE-1321-EB13-6C97-9BC31820FC63}"/>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THE GRACE OF FORGIVENESS</a:t>
            </a:r>
          </a:p>
        </p:txBody>
      </p:sp>
      <p:sp>
        <p:nvSpPr>
          <p:cNvPr id="5" name="CuadroTexto 4">
            <a:extLst>
              <a:ext uri="{FF2B5EF4-FFF2-40B4-BE49-F238E27FC236}">
                <a16:creationId xmlns:a16="http://schemas.microsoft.com/office/drawing/2014/main" id="{6C2E9463-7A21-C035-2C5B-DBC2E3CCA2C0}"/>
              </a:ext>
            </a:extLst>
          </p:cNvPr>
          <p:cNvSpPr txBox="1"/>
          <p:nvPr/>
        </p:nvSpPr>
        <p:spPr>
          <a:xfrm>
            <a:off x="1734866" y="677506"/>
            <a:ext cx="8722265" cy="584775"/>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For the sake of your name, LORD, forgive my iniquity, though it is great</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(Psalm 25:11)</a:t>
            </a: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en" sz="2000" b="1" dirty="0"/>
              <a:t>What is the relationship between sin and grace?</a:t>
            </a:r>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975777635"/>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dirty="0">
                <a:ln/>
                <a:solidFill>
                  <a:srgbClr val="0070C0"/>
                </a:solidFill>
              </a:rPr>
              <a:t>DRESSES OF FORGIVENESS</a:t>
            </a:r>
          </a:p>
        </p:txBody>
      </p:sp>
      <p:sp>
        <p:nvSpPr>
          <p:cNvPr id="5" name="CuadroTexto 4">
            <a:extLst>
              <a:ext uri="{FF2B5EF4-FFF2-40B4-BE49-F238E27FC236}">
                <a16:creationId xmlns:a16="http://schemas.microsoft.com/office/drawing/2014/main" id="{54C8A507-4968-32BA-0DDD-593FC85812F1}"/>
              </a:ext>
            </a:extLst>
          </p:cNvPr>
          <p:cNvSpPr txBox="1"/>
          <p:nvPr/>
        </p:nvSpPr>
        <p:spPr>
          <a:xfrm>
            <a:off x="2217174" y="650998"/>
            <a:ext cx="7757652" cy="646331"/>
          </a:xfrm>
          <a:prstGeom prst="rect">
            <a:avLst/>
          </a:prstGeom>
          <a:noFill/>
        </p:spPr>
        <p:txBody>
          <a:bodyPr wrap="square">
            <a:spAutoFit/>
          </a:bodyPr>
          <a:lstStyle/>
          <a:p>
            <a:pPr algn="ct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He asked, ‘How did you get in here without wedding clothes, friend?’ The man was speechless</a:t>
            </a: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(Matthew 22:12)</a:t>
            </a:r>
          </a:p>
        </p:txBody>
      </p:sp>
      <p:sp>
        <p:nvSpPr>
          <p:cNvPr id="6" name="CuadroTexto 5">
            <a:extLst>
              <a:ext uri="{FF2B5EF4-FFF2-40B4-BE49-F238E27FC236}">
                <a16:creationId xmlns:a16="http://schemas.microsoft.com/office/drawing/2014/main" id="{EF44B135-BD21-099B-4FA0-04E0B694CDFD}"/>
              </a:ext>
            </a:extLst>
          </p:cNvPr>
          <p:cNvSpPr txBox="1"/>
          <p:nvPr/>
        </p:nvSpPr>
        <p:spPr>
          <a:xfrm>
            <a:off x="0" y="1362075"/>
            <a:ext cx="7362885" cy="1015663"/>
          </a:xfrm>
          <a:prstGeom prst="rect">
            <a:avLst/>
          </a:prstGeom>
          <a:noFill/>
        </p:spPr>
        <p:txBody>
          <a:bodyPr wrap="square" rtlCol="0">
            <a:spAutoFit/>
          </a:bodyPr>
          <a:lstStyle/>
          <a:p>
            <a:pPr>
              <a:spcBef>
                <a:spcPts val="600"/>
              </a:spcBef>
            </a:pPr>
            <a:r>
              <a:rPr lang="en" sz="2000" b="1" dirty="0"/>
              <a:t>The Church of God—and therefore each of its members—is clothed in “fine linen, clean and bright” and “</a:t>
            </a:r>
            <a:r>
              <a:rPr lang="en-US" sz="2000" b="1" dirty="0"/>
              <a:t>not having spot or wrinkle or any such thing</a:t>
            </a:r>
            <a:r>
              <a:rPr lang="en" sz="2000" b="1" dirty="0"/>
              <a:t>” (Rev. 19:8; Eph. 5:27).</a:t>
            </a:r>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969" y="1379731"/>
            <a:ext cx="4420913"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93632" y="4432851"/>
            <a:ext cx="4562414"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47453"/>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246943"/>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390981" y="3422713"/>
            <a:ext cx="5044888" cy="2554545"/>
          </a:xfrm>
          <a:prstGeom prst="rect">
            <a:avLst/>
          </a:prstGeom>
          <a:noFill/>
        </p:spPr>
        <p:txBody>
          <a:bodyPr wrap="square">
            <a:spAutoFit/>
          </a:bodyPr>
          <a:lstStyle/>
          <a:p>
            <a:pPr>
              <a:spcBef>
                <a:spcPts val="600"/>
              </a:spcBef>
            </a:pPr>
            <a:r>
              <a:rPr lang="en" sz="2000" b="1" dirty="0"/>
              <a:t>When Adam and Eve sinned, they covered their nakedness with their own works. But they still considered themselves naked before God (Gen. 3:7-10). The clothing God provided was a symbol of the “wedding garment” Christ gives us: his perfect righteousness that blots out our sins (Gen. 3:21; Ps. 51:7-10).</a:t>
            </a:r>
          </a:p>
        </p:txBody>
      </p:sp>
      <p:sp>
        <p:nvSpPr>
          <p:cNvPr id="8" name="CuadroTexto 7">
            <a:extLst>
              <a:ext uri="{FF2B5EF4-FFF2-40B4-BE49-F238E27FC236}">
                <a16:creationId xmlns:a16="http://schemas.microsoft.com/office/drawing/2014/main" id="{845129B3-0C1E-E34F-CE0D-E7030940918E}"/>
              </a:ext>
            </a:extLst>
          </p:cNvPr>
          <p:cNvSpPr txBox="1"/>
          <p:nvPr/>
        </p:nvSpPr>
        <p:spPr>
          <a:xfrm>
            <a:off x="-1" y="2392394"/>
            <a:ext cx="729818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This fine linen is a symbol of “the righteous acts of the saints” (Rev. 19:8b). But this righteousness is not their own; it has been given to them by Christ (Rev. 7:14).</a:t>
            </a: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390981" y="5991915"/>
            <a:ext cx="447834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No one will go to Heaven without that garment (Mt. 22:1-14).</a:t>
            </a: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946632" y="1504336"/>
            <a:ext cx="8397056" cy="4893647"/>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He who would become a child of God must receive the truth that repentance and forgiveness are to be obtained through nothing less than the atonement of Christ. Assured of this the sinner must put forth an effort in harmony with the work done for him, and with unwearied entreaty he must supplicate the throne of grace, that the renovating power of God may come into his soul. Christ pardons none but the penitent, but whom He pardons He first makes penitent. The provision made is complete, and the eternal righteousness of Christ is placed to the account of every believing soul. The costly, spotless robe, woven in the loom of heaven, has been provided for the repenting, believing sinner</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A807B9E3-EE53-4327-0010-62036C709F30}"/>
              </a:ext>
            </a:extLst>
          </p:cNvPr>
          <p:cNvSpPr txBox="1"/>
          <p:nvPr/>
        </p:nvSpPr>
        <p:spPr>
          <a:xfrm>
            <a:off x="6640623" y="6477561"/>
            <a:ext cx="3703065" cy="338554"/>
          </a:xfrm>
          <a:prstGeom prst="rect">
            <a:avLst/>
          </a:prstGeom>
          <a:noFill/>
        </p:spPr>
        <p:txBody>
          <a:bodyPr wrap="none" rtlCol="0">
            <a:spAutoFit/>
          </a:bodyPr>
          <a:lstStyle/>
          <a:p>
            <a:pPr algn="r"/>
            <a:r>
              <a:rPr lang="en" sz="1600" b="1" dirty="0"/>
              <a:t>EGW (Selected Messages, vol. 1, p. 393)</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13318" y="479703"/>
            <a:ext cx="4873032" cy="5898594"/>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r>
              <a:rPr kumimoji="0" lang="en-U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If we confess our sins, He is faithful and just to forgive us our sins and to cleanse us from all unrighteousness</a:t>
            </a:r>
            <a:r>
              <a:rPr kumimoji="0" lang="es-E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(1 John 1:9, </a:t>
            </a:r>
            <a:r>
              <a:rPr kumimoji="0" lang="es-ES" sz="18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NKJV</a:t>
            </a: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t>Repentance:</a:t>
            </a:r>
          </a:p>
          <a:p>
            <a:pPr lvl="1">
              <a:spcBef>
                <a:spcPts val="600"/>
              </a:spcBef>
            </a:pPr>
            <a:r>
              <a:rPr lang="en" sz="2000" b="1" dirty="0">
                <a:solidFill>
                  <a:srgbClr val="7B259E"/>
                </a:solidFill>
              </a:rPr>
              <a:t>Delaying repentance</a:t>
            </a:r>
          </a:p>
          <a:p>
            <a:pPr lvl="1">
              <a:spcBef>
                <a:spcPts val="600"/>
              </a:spcBef>
            </a:pPr>
            <a:r>
              <a:rPr lang="en" sz="2000" b="1" dirty="0">
                <a:solidFill>
                  <a:srgbClr val="25889E"/>
                </a:solidFill>
              </a:rPr>
              <a:t>True repentance</a:t>
            </a:r>
          </a:p>
          <a:p>
            <a:pPr lvl="1">
              <a:spcBef>
                <a:spcPts val="600"/>
              </a:spcBef>
            </a:pPr>
            <a:r>
              <a:rPr lang="en" sz="2000" b="1" dirty="0">
                <a:solidFill>
                  <a:srgbClr val="BE2B39"/>
                </a:solidFill>
              </a:rPr>
              <a:t>The call to repentance</a:t>
            </a:r>
          </a:p>
          <a:p>
            <a:pPr>
              <a:spcBef>
                <a:spcPts val="1800"/>
              </a:spcBef>
            </a:pPr>
            <a:r>
              <a:rPr lang="en" sz="2000" b="1" dirty="0"/>
              <a:t>Forgiveness:</a:t>
            </a:r>
          </a:p>
          <a:p>
            <a:pPr lvl="1">
              <a:spcBef>
                <a:spcPts val="600"/>
              </a:spcBef>
            </a:pPr>
            <a:r>
              <a:rPr lang="en" sz="2000" b="1" dirty="0">
                <a:solidFill>
                  <a:srgbClr val="264F9F"/>
                </a:solidFill>
              </a:rPr>
              <a:t>The grace of forgiveness</a:t>
            </a:r>
          </a:p>
          <a:p>
            <a:pPr lvl="1">
              <a:spcBef>
                <a:spcPts val="600"/>
              </a:spcBef>
            </a:pPr>
            <a:r>
              <a:rPr lang="en" sz="2000" b="1" dirty="0">
                <a:solidFill>
                  <a:srgbClr val="4BA128"/>
                </a:solidFill>
              </a:rPr>
              <a:t>Dresses of forgiveness</a:t>
            </a:r>
          </a:p>
        </p:txBody>
      </p:sp>
      <p:sp>
        <p:nvSpPr>
          <p:cNvPr id="3" name="CuadroTexto 2">
            <a:extLst>
              <a:ext uri="{FF2B5EF4-FFF2-40B4-BE49-F238E27FC236}">
                <a16:creationId xmlns:a16="http://schemas.microsoft.com/office/drawing/2014/main" id="{87A4089F-8FA9-E07E-EB71-D822ADCB1BBF}"/>
              </a:ext>
            </a:extLst>
          </p:cNvPr>
          <p:cNvSpPr txBox="1"/>
          <p:nvPr/>
        </p:nvSpPr>
        <p:spPr>
          <a:xfrm>
            <a:off x="486382" y="160421"/>
            <a:ext cx="6286500" cy="707886"/>
          </a:xfrm>
          <a:prstGeom prst="rect">
            <a:avLst/>
          </a:prstGeom>
          <a:noFill/>
        </p:spPr>
        <p:txBody>
          <a:bodyPr wrap="square" rtlCol="0">
            <a:spAutoFit/>
          </a:bodyPr>
          <a:lstStyle/>
          <a:p>
            <a:pPr>
              <a:spcBef>
                <a:spcPts val="600"/>
              </a:spcBef>
            </a:pPr>
            <a:r>
              <a:rPr lang="en" sz="2000" b="1" dirty="0"/>
              <a:t>The Bible declares that “all have sinned and fall short of the glory of God” (Rom. 3:23).</a:t>
            </a:r>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02522" y="160421"/>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7778"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7778" y="54498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4429"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24429" y="5898177"/>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4429" y="6286328"/>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486377" y="2652280"/>
            <a:ext cx="628649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There is only one condition: repentance.</a:t>
            </a:r>
          </a:p>
        </p:txBody>
      </p:sp>
      <p:sp>
        <p:nvSpPr>
          <p:cNvPr id="11" name="CuadroTexto 10">
            <a:extLst>
              <a:ext uri="{FF2B5EF4-FFF2-40B4-BE49-F238E27FC236}">
                <a16:creationId xmlns:a16="http://schemas.microsoft.com/office/drawing/2014/main" id="{359A9BDB-77F9-3C95-8A80-36F1F2645D77}"/>
              </a:ext>
            </a:extLst>
          </p:cNvPr>
          <p:cNvSpPr txBox="1"/>
          <p:nvPr/>
        </p:nvSpPr>
        <p:spPr>
          <a:xfrm>
            <a:off x="486380" y="1616475"/>
            <a:ext cx="636718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But God is willing to forgive our sin. No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sin is so great or so horrendous that God is unwilling to forgive it (Isaiah 1:18).</a:t>
            </a:r>
          </a:p>
        </p:txBody>
      </p:sp>
      <p:sp>
        <p:nvSpPr>
          <p:cNvPr id="13" name="CuadroTexto 12">
            <a:extLst>
              <a:ext uri="{FF2B5EF4-FFF2-40B4-BE49-F238E27FC236}">
                <a16:creationId xmlns:a16="http://schemas.microsoft.com/office/drawing/2014/main" id="{39E197F7-73C6-0EB4-9A98-701B27C2F9EA}"/>
              </a:ext>
            </a:extLst>
          </p:cNvPr>
          <p:cNvSpPr txBox="1"/>
          <p:nvPr/>
        </p:nvSpPr>
        <p:spPr>
          <a:xfrm>
            <a:off x="486379" y="888448"/>
            <a:ext cx="628649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It also states that we are unable to avoid or remove our sin (Jer. 13:23; 2:22).</a:t>
            </a: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107996"/>
          </a:xfrm>
          <a:prstGeom prst="rect">
            <a:avLst/>
          </a:prstGeom>
          <a:noFill/>
        </p:spPr>
        <p:txBody>
          <a:bodyPr wrap="square">
            <a:spAutoFit/>
          </a:bodyPr>
          <a:lstStyle/>
          <a:p>
            <a:pPr algn="ctr"/>
            <a:r>
              <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REPENTANCE</a:t>
            </a: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102F699-33F2-EEB2-C4DA-617559983C2B}"/>
              </a:ext>
            </a:extLst>
          </p:cNvPr>
          <p:cNvSpPr txBox="1"/>
          <p:nvPr/>
        </p:nvSpPr>
        <p:spPr>
          <a:xfrm>
            <a:off x="1" y="0"/>
            <a:ext cx="12191999" cy="769441"/>
          </a:xfrm>
          <a:prstGeom prst="rect">
            <a:avLst/>
          </a:prstGeom>
          <a:noFill/>
        </p:spPr>
        <p:txBody>
          <a:bodyPr wrap="square">
            <a:spAutoFit/>
          </a:bodyPr>
          <a:lstStyle/>
          <a:p>
            <a:pPr algn="ctr"/>
            <a:r>
              <a:rPr lang="en"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rPr>
              <a:t>DELAYING REPENTANCE</a:t>
            </a: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647997"/>
            <a:ext cx="90868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lumMod val="50000"/>
                  </a:schemeClr>
                </a:solidFill>
                <a:latin typeface="Comic Sans MS" panose="030F0702030302020204" pitchFamily="66" charset="0"/>
              </a:rPr>
              <a:t>“Jesus answered and said to her, Martha, Martha, you are worried and upset about many things” </a:t>
            </a:r>
            <a:r>
              <a:rPr lang="en" sz="1400" b="1" dirty="0">
                <a:solidFill>
                  <a:schemeClr val="tx2">
                    <a:lumMod val="50000"/>
                  </a:schemeClr>
                </a:solidFill>
                <a:latin typeface="Comic Sans MS" panose="030F0702030302020204" pitchFamily="66" charset="0"/>
              </a:rPr>
              <a:t>(Luke 10:41 </a:t>
            </a:r>
            <a:r>
              <a:rPr lang="en" sz="1100" b="1" dirty="0">
                <a:solidFill>
                  <a:schemeClr val="tx2">
                    <a:lumMod val="50000"/>
                  </a:schemeClr>
                </a:solidFill>
                <a:latin typeface="Comic Sans MS" panose="030F0702030302020204" pitchFamily="66" charset="0"/>
              </a:rPr>
              <a:t>NKJV</a:t>
            </a:r>
            <a:r>
              <a:rPr lang="en" sz="1400" b="1" dirty="0">
                <a:solidFill>
                  <a:schemeClr val="tx2">
                    <a:lumMod val="50000"/>
                  </a:schemeClr>
                </a:solidFill>
                <a:latin typeface="Comic Sans MS" panose="030F0702030302020204" pitchFamily="66" charset="0"/>
              </a:rPr>
              <a:t>)</a:t>
            </a:r>
            <a:endParaRPr lang="es-ES"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333375" y="1294328"/>
            <a:ext cx="8606439" cy="1015663"/>
          </a:xfrm>
          <a:prstGeom prst="rect">
            <a:avLst/>
          </a:prstGeom>
          <a:noFill/>
        </p:spPr>
        <p:txBody>
          <a:bodyPr wrap="square" rtlCol="0">
            <a:spAutoFit/>
          </a:bodyPr>
          <a:lstStyle/>
          <a:p>
            <a:pPr>
              <a:spcBef>
                <a:spcPts val="600"/>
              </a:spcBef>
            </a:pPr>
            <a:r>
              <a:rPr lang="en" sz="2000" b="1" dirty="0"/>
              <a:t>At Lazarus's house, Jesus spoke about important matters, vital for salvation. But Martha didn't listen. She didn't have time. There were so many things to do! (Lk. 10:40-41).</a:t>
            </a:r>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424581"/>
            <a:ext cx="2907100" cy="2746306"/>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095863" y="2471609"/>
            <a:ext cx="5933837" cy="1631216"/>
          </a:xfrm>
          <a:prstGeom prst="rect">
            <a:avLst/>
          </a:prstGeom>
          <a:noFill/>
        </p:spPr>
        <p:txBody>
          <a:bodyPr wrap="square">
            <a:spAutoFit/>
          </a:bodyPr>
          <a:lstStyle/>
          <a:p>
            <a:pPr>
              <a:spcBef>
                <a:spcPts val="600"/>
              </a:spcBef>
            </a:pPr>
            <a:r>
              <a:rPr lang="en" sz="2000" b="1" dirty="0"/>
              <a:t>This also happens to us. When we have sinned, and the Holy Spirit calls us to repentance, Satan fills us with activity, worries, or any other distraction that prevents us from reflecting on our sinful situation and seeking forgiveness.</a:t>
            </a:r>
          </a:p>
        </p:txBody>
      </p:sp>
      <p:sp>
        <p:nvSpPr>
          <p:cNvPr id="24" name="CuadroTexto 23">
            <a:extLst>
              <a:ext uri="{FF2B5EF4-FFF2-40B4-BE49-F238E27FC236}">
                <a16:creationId xmlns:a16="http://schemas.microsoft.com/office/drawing/2014/main" id="{106409FD-56C7-D582-59A1-F366EFDA90E3}"/>
              </a:ext>
            </a:extLst>
          </p:cNvPr>
          <p:cNvSpPr txBox="1"/>
          <p:nvPr/>
        </p:nvSpPr>
        <p:spPr>
          <a:xfrm>
            <a:off x="5884001" y="4264442"/>
            <a:ext cx="3993423" cy="2554545"/>
          </a:xfrm>
          <a:prstGeom prst="rect">
            <a:avLst/>
          </a:prstGeom>
          <a:noFill/>
        </p:spPr>
        <p:txBody>
          <a:bodyPr wrap="square">
            <a:spAutoFit/>
          </a:bodyPr>
          <a:lstStyle/>
          <a:p>
            <a:pPr>
              <a:spcBef>
                <a:spcPts val="600"/>
              </a:spcBef>
            </a:pPr>
            <a:r>
              <a:rPr lang="en" sz="2000" b="1" dirty="0"/>
              <a:t>But God does not give up. He persists in his call (Ezek. 33:11). He compares our sins to filthy garments (Isa. 64:6). He offers an exchange: our filthy garments for his clean garments (Zech. 3:4), garments washed in the blood of Jesus (Rev. 7:14).</a:t>
            </a:r>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3455" y="4421383"/>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14063" y="4421383"/>
            <a:ext cx="2771226"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rPr>
              <a:t>TRUE REPENTANCE</a:t>
            </a:r>
          </a:p>
        </p:txBody>
      </p:sp>
      <p:sp>
        <p:nvSpPr>
          <p:cNvPr id="5" name="CuadroTexto 4">
            <a:extLst>
              <a:ext uri="{FF2B5EF4-FFF2-40B4-BE49-F238E27FC236}">
                <a16:creationId xmlns:a16="http://schemas.microsoft.com/office/drawing/2014/main" id="{9579BC5C-2A55-7670-5E45-6A0BD8847FC0}"/>
              </a:ext>
            </a:extLst>
          </p:cNvPr>
          <p:cNvSpPr txBox="1"/>
          <p:nvPr/>
        </p:nvSpPr>
        <p:spPr>
          <a:xfrm>
            <a:off x="1876424" y="640124"/>
            <a:ext cx="8439150" cy="646331"/>
          </a:xfrm>
          <a:prstGeom prst="rect">
            <a:avLst/>
          </a:prstGeom>
          <a:noFill/>
        </p:spPr>
        <p:txBody>
          <a:bodyPr wrap="square">
            <a:spAutoFit/>
          </a:bodyPr>
          <a:lstStyle/>
          <a:p>
            <a:pPr algn="ctr"/>
            <a:r>
              <a:rPr lang="en" b="1" dirty="0">
                <a:solidFill>
                  <a:schemeClr val="accent6">
                    <a:lumMod val="50000"/>
                  </a:schemeClr>
                </a:solidFill>
                <a:latin typeface="Comic Sans MS" panose="030F0702030302020204" pitchFamily="66" charset="0"/>
              </a:rPr>
              <a:t>“</a:t>
            </a:r>
            <a:r>
              <a:rPr lang="en-US" b="1" dirty="0">
                <a:solidFill>
                  <a:schemeClr val="accent6">
                    <a:lumMod val="50000"/>
                  </a:schemeClr>
                </a:solidFill>
                <a:latin typeface="Comic Sans MS" panose="030F0702030302020204" pitchFamily="66" charset="0"/>
              </a:rPr>
              <a:t>Come, let us return to the Lord. He has torn us to pieces but he will heal us; he has injured us but he will bind up our wounds</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(Hosea 6:1 </a:t>
            </a:r>
            <a:r>
              <a:rPr lang="en" sz="1100" b="1" dirty="0">
                <a:solidFill>
                  <a:schemeClr val="accent6">
                    <a:lumMod val="50000"/>
                  </a:schemeClr>
                </a:solidFill>
                <a:latin typeface="Comic Sans MS" panose="030F0702030302020204" pitchFamily="66" charset="0"/>
              </a:rPr>
              <a:t>NIV </a:t>
            </a:r>
            <a:r>
              <a:rPr lang="en" sz="1400" b="1" dirty="0">
                <a:solidFill>
                  <a:schemeClr val="accent6">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6" y="1569154"/>
            <a:ext cx="6857996" cy="707886"/>
          </a:xfrm>
          <a:prstGeom prst="rect">
            <a:avLst/>
          </a:prstGeom>
          <a:noFill/>
        </p:spPr>
        <p:txBody>
          <a:bodyPr wrap="square" rtlCol="0">
            <a:spAutoFit/>
          </a:bodyPr>
          <a:lstStyle/>
          <a:p>
            <a:pPr>
              <a:spcBef>
                <a:spcPts val="600"/>
              </a:spcBef>
            </a:pPr>
            <a:r>
              <a:rPr lang="en" sz="2000" b="1" dirty="0"/>
              <a:t>What is repentance? What is the difference between true repentance and feigned repentance? (2 Cor. 7:10)</a:t>
            </a:r>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5" y="5200917"/>
            <a:ext cx="6858000" cy="132343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When we sin, the Holy Spirit “</a:t>
            </a:r>
            <a:r>
              <a:rPr lang="es-ES" sz="2000" b="1" dirty="0" err="1">
                <a:solidFill>
                  <a:prstClr val="black"/>
                </a:solidFill>
              </a:rPr>
              <a:t>torn</a:t>
            </a:r>
            <a:r>
              <a:rPr lang="es-ES" sz="2000" b="1" dirty="0">
                <a:solidFill>
                  <a:prstClr val="black"/>
                </a:solidFill>
              </a:rPr>
              <a:t> </a:t>
            </a:r>
            <a:r>
              <a:rPr lang="es-ES" sz="2000" b="1" dirty="0" err="1">
                <a:solidFill>
                  <a:prstClr val="black"/>
                </a:solidFill>
              </a:rPr>
              <a:t>us</a:t>
            </a:r>
            <a:r>
              <a:rPr lang="es-ES" sz="2000" b="1" dirty="0">
                <a:solidFill>
                  <a:prstClr val="black"/>
                </a:solidFill>
              </a:rPr>
              <a:t> </a:t>
            </a:r>
            <a:r>
              <a:rPr lang="es-ES" sz="2000" b="1" dirty="0" err="1">
                <a:solidFill>
                  <a:prstClr val="black"/>
                </a:solidFill>
              </a:rPr>
              <a:t>to</a:t>
            </a:r>
            <a:r>
              <a:rPr lang="es-ES" sz="2000" b="1" dirty="0">
                <a:solidFill>
                  <a:prstClr val="black"/>
                </a:solidFill>
              </a:rPr>
              <a:t> </a:t>
            </a:r>
            <a:r>
              <a:rPr lang="es-ES" sz="2000" b="1" dirty="0" err="1">
                <a:solidFill>
                  <a:prstClr val="black"/>
                </a:solidFill>
              </a:rPr>
              <a:t>pieces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and “</a:t>
            </a:r>
            <a:r>
              <a:rPr lang="es-ES" sz="2000" b="1" dirty="0" err="1">
                <a:solidFill>
                  <a:prstClr val="black"/>
                </a:solidFill>
              </a:rPr>
              <a:t>injured</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us with a deep sense of sorrow. If we respond with true repentance, God heals us, forgiving our sins (Hos. 6:1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5" y="3892867"/>
            <a:ext cx="68580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When the very fact of having sinned is what causes us sadness, and a deep desire to be forgiven (whether or not there have been negative consequences), we are faced with true repentance.</a:t>
            </a: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8122" y="2277040"/>
            <a:ext cx="685799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When a sin brings immediate and unwanted consequences, regret arises. It's a shame because what we did didn't turn out well. If there hadn't been negative consequences, we wouldn't feel sadness for our actions. This is NOT true repentance.</a:t>
            </a: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FA9E8-65D4-5146-8D20-D0D0CADC062B}"/>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THE CALL TO REPENTANCE</a:t>
            </a:r>
          </a:p>
        </p:txBody>
      </p:sp>
      <p:sp>
        <p:nvSpPr>
          <p:cNvPr id="5" name="CuadroTexto 4">
            <a:extLst>
              <a:ext uri="{FF2B5EF4-FFF2-40B4-BE49-F238E27FC236}">
                <a16:creationId xmlns:a16="http://schemas.microsoft.com/office/drawing/2014/main" id="{CC4A7872-AD06-096E-FD1C-64DBE8E6A0D5}"/>
              </a:ext>
            </a:extLst>
          </p:cNvPr>
          <p:cNvSpPr txBox="1"/>
          <p:nvPr/>
        </p:nvSpPr>
        <p:spPr>
          <a:xfrm>
            <a:off x="1462086" y="585172"/>
            <a:ext cx="9267825" cy="646331"/>
          </a:xfrm>
          <a:prstGeom prst="rect">
            <a:avLst/>
          </a:prstGeom>
          <a:noFill/>
        </p:spPr>
        <p:txBody>
          <a:bodyPr wrap="square">
            <a:spAutoFit/>
          </a:bodyPr>
          <a:lstStyle/>
          <a:p>
            <a:pPr algn="ctr"/>
            <a:r>
              <a:rPr lang="en" b="1" dirty="0">
                <a:solidFill>
                  <a:schemeClr val="accent2">
                    <a:lumMod val="50000"/>
                  </a:schemeClr>
                </a:solidFill>
                <a:latin typeface="Comic Sans MS" panose="030F0702030302020204" pitchFamily="66" charset="0"/>
              </a:rPr>
              <a:t>“</a:t>
            </a:r>
            <a:r>
              <a:rPr lang="en-US" b="1" dirty="0">
                <a:solidFill>
                  <a:schemeClr val="accent2">
                    <a:lumMod val="50000"/>
                  </a:schemeClr>
                </a:solidFill>
                <a:latin typeface="Comic Sans MS" panose="030F0702030302020204" pitchFamily="66" charset="0"/>
              </a:rPr>
              <a:t>Repent, then, and turn to God, so that your sins may be wiped out, that times of refreshing may come from the Lord</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(Acts 3:19)</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382077"/>
            <a:ext cx="8373782" cy="707886"/>
          </a:xfrm>
          <a:prstGeom prst="rect">
            <a:avLst/>
          </a:prstGeom>
          <a:noFill/>
        </p:spPr>
        <p:txBody>
          <a:bodyPr wrap="square" rtlCol="0">
            <a:spAutoFit/>
          </a:bodyPr>
          <a:lstStyle/>
          <a:p>
            <a:pPr>
              <a:spcBef>
                <a:spcPts val="600"/>
              </a:spcBef>
            </a:pPr>
            <a:r>
              <a:rPr lang="en" sz="2000" b="1" dirty="0"/>
              <a:t>John the Baptist and Jesus began their ministry with the same message: “Repent” (Mt. 3:1-2; 4:17).</a:t>
            </a:r>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294986741"/>
              </p:ext>
            </p:extLst>
          </p:nvPr>
        </p:nvGraphicFramePr>
        <p:xfrm>
          <a:off x="180974" y="2844015"/>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925097" y="5842337"/>
            <a:ext cx="6341806" cy="1015663"/>
          </a:xfrm>
          <a:prstGeom prst="rect">
            <a:avLst/>
          </a:prstGeom>
          <a:noFill/>
        </p:spPr>
        <p:txBody>
          <a:bodyPr wrap="square" rtlCol="0">
            <a:spAutoFit/>
          </a:bodyPr>
          <a:lstStyle/>
          <a:p>
            <a:pPr>
              <a:spcBef>
                <a:spcPts val="600"/>
              </a:spcBef>
            </a:pPr>
            <a:r>
              <a:rPr lang="en" sz="2000" b="1" dirty="0"/>
              <a:t>Note that repentance and forgiveness should always lead us to a reformation; to a change of attitude that leads us to stop sinning (Jn. 5:14).</a:t>
            </a:r>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4239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39319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09" y="2062604"/>
            <a:ext cx="837378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Why is repentance important? Because without it there is no forgiveness of sins (Acts 2:38; 3:19). How does this process occur?</a:t>
            </a: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585788" y="2875002"/>
            <a:ext cx="10929938" cy="1107996"/>
          </a:xfrm>
          <a:prstGeom prst="rect">
            <a:avLst/>
          </a:prstGeom>
          <a:noFill/>
        </p:spPr>
        <p:txBody>
          <a:bodyPr wrap="square">
            <a:spAutoFit/>
          </a:bodyPr>
          <a:lstStyle/>
          <a:p>
            <a:pPr algn="ctr"/>
            <a:r>
              <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FORGIVENESS</a:t>
            </a: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8118844-9F62-B8DE-09F2-CD8F2628087B}"/>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THE GRACE OF FORGIVENESS</a:t>
            </a:r>
          </a:p>
        </p:txBody>
      </p:sp>
      <p:sp>
        <p:nvSpPr>
          <p:cNvPr id="5" name="CuadroTexto 4">
            <a:extLst>
              <a:ext uri="{FF2B5EF4-FFF2-40B4-BE49-F238E27FC236}">
                <a16:creationId xmlns:a16="http://schemas.microsoft.com/office/drawing/2014/main" id="{5A4E3F82-A589-6EED-2918-7FAD788900BB}"/>
              </a:ext>
            </a:extLst>
          </p:cNvPr>
          <p:cNvSpPr txBox="1"/>
          <p:nvPr/>
        </p:nvSpPr>
        <p:spPr>
          <a:xfrm>
            <a:off x="2090737" y="672197"/>
            <a:ext cx="8010526"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For the sake of your name, LORD, forgive my iniquity, though it is great</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(Psalm 25:11)</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5469760" y="1470923"/>
            <a:ext cx="6722238" cy="1631216"/>
          </a:xfrm>
          <a:prstGeom prst="rect">
            <a:avLst/>
          </a:prstGeom>
          <a:noFill/>
        </p:spPr>
        <p:txBody>
          <a:bodyPr wrap="square" rtlCol="0">
            <a:spAutoFit/>
          </a:bodyPr>
          <a:lstStyle/>
          <a:p>
            <a:pPr>
              <a:spcBef>
                <a:spcPts val="600"/>
              </a:spcBef>
            </a:pPr>
            <a:r>
              <a:rPr lang="en" sz="2000" b="1" dirty="0"/>
              <a:t>There is nothing that forces God to forgive us. There is nothing we can do to deserve that forgiveness. God grants us forgiveness by grace; by his infinite love. He forgives because he is “</a:t>
            </a:r>
            <a:r>
              <a:rPr lang="en-US" sz="2000" b="1" dirty="0"/>
              <a:t>good, and ready to forgive, and abundant in mercy</a:t>
            </a:r>
            <a:r>
              <a:rPr lang="en" sz="2000" b="1" dirty="0"/>
              <a:t>” (Psalm 86:5; see Exodus 34:6-7).</a:t>
            </a:r>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3011" y="4414834"/>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823188"/>
            <a:ext cx="3200400" cy="1631216"/>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en" sz="2000" b="1" dirty="0"/>
              <a:t>When we bring our sins to the foot of the cross, Jesus frees us from the burden that weighs us down (Heb. 12:1-2)</a:t>
            </a:r>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469759" y="3347591"/>
            <a:ext cx="672223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His love led him to give himself up on the cross, and pay the debt of sin that we cannot pay (Eph. 2:4-5).</a:t>
            </a: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763</TotalTime>
  <Words>1246</Words>
  <Application>Microsoft Office PowerPoint</Application>
  <PresentationFormat>Panorámica</PresentationFormat>
  <Paragraphs>67</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Arial</vt:lpstr>
      <vt:lpstr>Aptos</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2026-04-18T15:41:31Z</dcterms:created>
  <dcterms:modified xsi:type="dcterms:W3CDTF">2026-04-22T06:20:37Z</dcterms:modified>
</cp:coreProperties>
</file>