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94" autoAdjust="0"/>
  </p:normalViewPr>
  <p:slideViewPr>
    <p:cSldViewPr snapToGrid="0">
      <p:cViewPr varScale="1">
        <p:scale>
          <a:sx n="99" d="100"/>
          <a:sy n="99"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en" sz="2000" b="1" dirty="0">
              <a:effectLst>
                <a:outerShdw blurRad="38100" dist="38100" dir="2700000" algn="tl">
                  <a:srgbClr val="000000"/>
                </a:outerShdw>
              </a:effectLst>
            </a:rPr>
            <a:t>The storms of life</a:t>
          </a:r>
          <a:endParaRPr lang="es-ES" sz="200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en" sz="2000" b="1" dirty="0">
              <a:effectLst>
                <a:outerShdw blurRad="38100" dist="38100" dir="2700000" algn="tl">
                  <a:srgbClr val="000000"/>
                </a:outerShdw>
              </a:effectLst>
            </a:rPr>
            <a:t>Diseases</a:t>
          </a:r>
          <a:endParaRPr lang="es-ES" sz="200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n" sz="2000" b="1" dirty="0">
              <a:effectLst>
                <a:outerShdw blurRad="38100" dist="38100" dir="2700000" algn="tl">
                  <a:srgbClr val="000000"/>
                </a:outerShdw>
              </a:effectLst>
            </a:rPr>
            <a:t>Disasters</a:t>
          </a:r>
          <a:endParaRPr lang="es-ES" sz="200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n" sz="2000" b="1" dirty="0">
              <a:effectLst>
                <a:outerShdw blurRad="38100" dist="38100" dir="2700000" algn="tl">
                  <a:srgbClr val="000000"/>
                </a:outerShdw>
              </a:effectLst>
            </a:rPr>
            <a:t>Disappointments</a:t>
          </a:r>
          <a:endParaRPr lang="es-ES" sz="20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n" sz="2000" b="1" dirty="0">
              <a:effectLst>
                <a:outerShdw blurRad="38100" dist="38100" dir="2700000" algn="tl">
                  <a:srgbClr val="000000"/>
                </a:outerShdw>
              </a:effectLst>
            </a:rPr>
            <a:t>See Jesus</a:t>
          </a:r>
          <a:endParaRPr lang="es-ES" sz="200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en" sz="2000" b="1" dirty="0">
              <a:solidFill>
                <a:schemeClr val="bg2">
                  <a:lumMod val="50000"/>
                </a:schemeClr>
              </a:solidFill>
            </a:rPr>
            <a:t>He neither blamed God nor rejected Him</a:t>
          </a:r>
          <a:endParaRPr lang="es-ES" sz="2000"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en" sz="2000" b="1" dirty="0">
              <a:solidFill>
                <a:schemeClr val="accent1">
                  <a:lumMod val="50000"/>
                </a:schemeClr>
              </a:solidFill>
            </a:rPr>
            <a:t>She clung to Him with all her might</a:t>
          </a:r>
          <a:endParaRPr lang="es-ES" sz="2000"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en" sz="2000" b="1">
              <a:solidFill>
                <a:schemeClr val="accent4">
                  <a:lumMod val="50000"/>
                </a:schemeClr>
              </a:solidFill>
            </a:rPr>
            <a:t>He trusted even in the darkest moments</a:t>
          </a:r>
          <a:endParaRPr lang="es-ES" sz="200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en" sz="2000" b="1" dirty="0">
              <a:solidFill>
                <a:schemeClr val="accent5">
                  <a:lumMod val="50000"/>
                </a:schemeClr>
              </a:solidFill>
            </a:rPr>
            <a:t>He set his sights on a glorious future </a:t>
          </a:r>
          <a:r>
            <a:rPr lang="en" sz="1600" b="1" dirty="0">
              <a:solidFill>
                <a:schemeClr val="accent5">
                  <a:lumMod val="50000"/>
                </a:schemeClr>
              </a:solidFill>
            </a:rPr>
            <a:t>(Job 19:25-27)</a:t>
          </a:r>
          <a:endParaRPr lang="es-ES" sz="200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en" sz="2000" b="1" dirty="0">
              <a:effectLst>
                <a:outerShdw blurRad="38100" dist="38100" dir="2700000" algn="tl">
                  <a:srgbClr val="000000"/>
                </a:outerShdw>
              </a:effectLst>
            </a:rPr>
            <a:t>We must not let doubt take root in our minds</a:t>
          </a:r>
          <a:endParaRPr lang="es-ES" sz="200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en" sz="2000" b="1">
              <a:effectLst>
                <a:outerShdw blurRad="38100" dist="38100" dir="2700000" algn="tl">
                  <a:srgbClr val="000000"/>
                </a:outerShdw>
              </a:effectLst>
            </a:rPr>
            <a:t>Jesus walks beside us even in our disappointments</a:t>
          </a:r>
          <a:endParaRPr lang="es-ES" sz="200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en" sz="2000" b="1" dirty="0">
              <a:effectLst>
                <a:outerShdw blurRad="38100" dist="38100" dir="2700000" algn="tl">
                  <a:srgbClr val="000000"/>
                </a:outerShdw>
              </a:effectLst>
            </a:rPr>
            <a:t>He will clear up our perplexities, if we allow him to</a:t>
          </a:r>
          <a:endParaRPr lang="es-ES" sz="200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en" sz="2000" b="1" dirty="0">
              <a:effectLst>
                <a:outerShdw blurRad="38100" dist="38100" dir="2700000" algn="tl">
                  <a:srgbClr val="000000"/>
                </a:outerShdw>
              </a:effectLst>
            </a:rPr>
            <a:t>Jesus knows better than we do what our reality is</a:t>
          </a:r>
          <a:endParaRPr lang="es-ES" sz="200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The storms of life</a:t>
          </a:r>
          <a:endParaRPr lang="es-ES" sz="2000" kern="1200" dirty="0">
            <a:effectLst>
              <a:outerShdw blurRad="38100" dist="38100" dir="2700000" algn="tl">
                <a:srgbClr val="000000"/>
              </a:outerShdw>
            </a:effectLst>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Diseases</a:t>
          </a:r>
          <a:endParaRPr lang="es-ES" sz="2000" kern="1200" dirty="0">
            <a:effectLst>
              <a:outerShdw blurRad="38100" dist="38100" dir="2700000" algn="tl">
                <a:srgbClr val="000000"/>
              </a:outerShdw>
            </a:effectLst>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Disasters</a:t>
          </a:r>
          <a:endParaRPr lang="es-ES" sz="2000" kern="1200" dirty="0">
            <a:effectLst>
              <a:outerShdw blurRad="38100" dist="38100" dir="2700000" algn="tl">
                <a:srgbClr val="000000"/>
              </a:outerShdw>
            </a:effectLst>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Disappointments</a:t>
          </a:r>
          <a:endParaRPr lang="es-ES" sz="2000" kern="1200" dirty="0">
            <a:effectLst>
              <a:outerShdw blurRad="38100" dist="38100" dir="2700000" algn="tl">
                <a:srgbClr val="000000"/>
              </a:outerShdw>
            </a:effectLst>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See Jesus</a:t>
          </a:r>
          <a:endParaRPr lang="es-ES" sz="2000" kern="1200" dirty="0">
            <a:effectLst>
              <a:outerShdw blurRad="38100" dist="38100" dir="2700000" algn="tl">
                <a:srgbClr val="000000"/>
              </a:outerShdw>
            </a:effectLst>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8"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50000"/>
                </a:schemeClr>
              </a:solidFill>
            </a:rPr>
            <a:t>He neither blamed God nor rejected Him</a:t>
          </a:r>
          <a:endParaRPr lang="es-ES" sz="2000" kern="1200" dirty="0">
            <a:solidFill>
              <a:schemeClr val="bg2">
                <a:lumMod val="50000"/>
              </a:schemeClr>
            </a:solidFill>
          </a:endParaRPr>
        </a:p>
      </dsp:txBody>
      <dsp:txXfrm>
        <a:off x="2965403" y="416790"/>
        <a:ext cx="3353518" cy="614536"/>
      </dsp:txXfrm>
    </dsp:sp>
    <dsp:sp modelId="{EFC1C032-BB6B-4327-8FB3-AC78A76506B7}">
      <dsp:nvSpPr>
        <dsp:cNvPr id="0" name=""/>
        <dsp:cNvSpPr/>
      </dsp:nvSpPr>
      <dsp:spPr>
        <a:xfrm>
          <a:off x="2932158"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1">
                  <a:lumMod val="50000"/>
                </a:schemeClr>
              </a:solidFill>
            </a:rPr>
            <a:t>She clung to Him with all her might</a:t>
          </a:r>
          <a:endParaRPr lang="es-ES" sz="2000" kern="1200" dirty="0">
            <a:solidFill>
              <a:schemeClr val="accent1">
                <a:lumMod val="50000"/>
              </a:schemeClr>
            </a:solidFill>
          </a:endParaRPr>
        </a:p>
      </dsp:txBody>
      <dsp:txXfrm>
        <a:off x="2965403" y="1182945"/>
        <a:ext cx="3353518" cy="614536"/>
      </dsp:txXfrm>
    </dsp:sp>
    <dsp:sp modelId="{DB2C26DC-721C-414F-A725-5108771EFECA}">
      <dsp:nvSpPr>
        <dsp:cNvPr id="0" name=""/>
        <dsp:cNvSpPr/>
      </dsp:nvSpPr>
      <dsp:spPr>
        <a:xfrm>
          <a:off x="2932158"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accent4">
                  <a:lumMod val="50000"/>
                </a:schemeClr>
              </a:solidFill>
            </a:rPr>
            <a:t>He trusted even in the darkest moments</a:t>
          </a:r>
          <a:endParaRPr lang="es-ES" sz="2000" kern="1200">
            <a:solidFill>
              <a:schemeClr val="accent4">
                <a:lumMod val="50000"/>
              </a:schemeClr>
            </a:solidFill>
          </a:endParaRPr>
        </a:p>
      </dsp:txBody>
      <dsp:txXfrm>
        <a:off x="2965403" y="1949100"/>
        <a:ext cx="3353518" cy="614536"/>
      </dsp:txXfrm>
    </dsp:sp>
    <dsp:sp modelId="{AA62A8A3-BC74-4365-A875-94B5527A3CAC}">
      <dsp:nvSpPr>
        <dsp:cNvPr id="0" name=""/>
        <dsp:cNvSpPr/>
      </dsp:nvSpPr>
      <dsp:spPr>
        <a:xfrm>
          <a:off x="2932158"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50000"/>
                </a:schemeClr>
              </a:solidFill>
            </a:rPr>
            <a:t>He set his sights on a glorious future </a:t>
          </a:r>
          <a:r>
            <a:rPr lang="en" sz="1600" b="1" kern="1200" dirty="0">
              <a:solidFill>
                <a:schemeClr val="accent5">
                  <a:lumMod val="50000"/>
                </a:schemeClr>
              </a:solidFill>
            </a:rPr>
            <a:t>(Job 19:25-27)</a:t>
          </a:r>
          <a:endParaRPr lang="es-ES" sz="2000" kern="1200" dirty="0">
            <a:solidFill>
              <a:schemeClr val="accent5">
                <a:lumMod val="50000"/>
              </a:schemeClr>
            </a:solidFill>
          </a:endParaRPr>
        </a:p>
      </dsp:txBody>
      <dsp:txXfrm>
        <a:off x="2965403"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We must not let doubt take root in our minds</a:t>
          </a:r>
          <a:endParaRPr lang="es-ES" sz="2000" kern="120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Jesus walks beside us even in our disappointments</a:t>
          </a:r>
          <a:endParaRPr lang="es-ES" sz="2000" kern="120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He will clear up our perplexities, if we allow him to</a:t>
          </a:r>
          <a:endParaRPr lang="es-ES" sz="2000" kern="120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Jesus knows better than we do what our reality is</a:t>
          </a:r>
          <a:endParaRPr lang="es-ES" sz="2000" kern="120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05/05/2026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05/05/2026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05/05/2026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dirty="0">
                <a:ln/>
                <a:solidFill>
                  <a:schemeClr val="accent5">
                    <a:lumMod val="50000"/>
                  </a:schemeClr>
                </a:solidFill>
              </a:rPr>
              <a:t>SETBACKS</a:t>
            </a: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830997"/>
          </a:xfrm>
          <a:prstGeom prst="rect">
            <a:avLst/>
          </a:prstGeom>
          <a:noFill/>
        </p:spPr>
        <p:txBody>
          <a:bodyPr wrap="square" rtlCol="0">
            <a:spAutoFit/>
          </a:bodyPr>
          <a:lstStyle/>
          <a:p>
            <a:pPr algn="ctr"/>
            <a:r>
              <a:rPr lang="en" sz="1600" b="1" dirty="0">
                <a:solidFill>
                  <a:schemeClr val="accent4">
                    <a:lumMod val="20000"/>
                    <a:lumOff val="80000"/>
                  </a:schemeClr>
                </a:solidFill>
              </a:rPr>
              <a:t>Lesson 11 for June 13,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4524315"/>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Into the experience of all there come times of keen disappointment and utter discouragement—days when sorrow is the portion, and it is hard to believe that God is still the kind benefactor of His earthborn children; days when troubles harass the soul, till death seems preferable to life. It is then that many lose their hold on God and are brought into the slavery of doubt, the bondage of unbelief. Could we at such times discern with spiritual insight the meaning of God's providences we should see angels seeking to save us from ourselves, striving to plant our feet upon a foundation more firm than the everlasting hills, and new faith, new life, would spring into being.</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3CA8D477-D4C6-1860-A2E4-7BB4D025EE1D}"/>
              </a:ext>
            </a:extLst>
          </p:cNvPr>
          <p:cNvSpPr txBox="1"/>
          <p:nvPr/>
        </p:nvSpPr>
        <p:spPr>
          <a:xfrm>
            <a:off x="7297671" y="6008502"/>
            <a:ext cx="3228833" cy="338554"/>
          </a:xfrm>
          <a:prstGeom prst="rect">
            <a:avLst/>
          </a:prstGeom>
          <a:noFill/>
        </p:spPr>
        <p:txBody>
          <a:bodyPr wrap="none" rtlCol="0">
            <a:spAutoFit/>
          </a:bodyPr>
          <a:lstStyle/>
          <a:p>
            <a:pPr algn="r"/>
            <a:r>
              <a:rPr lang="en" sz="1600" b="1" dirty="0"/>
              <a:t>EGW (Prophets and Kings, pg. </a:t>
            </a:r>
            <a:r>
              <a:rPr lang="en" sz="1600" b="1"/>
              <a:t>163)</a:t>
            </a:r>
            <a:endParaRPr lang="en" sz="1600" b="1" dirty="0"/>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268794" y="161434"/>
            <a:ext cx="6181726" cy="260071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kumimoji="0" lang="en-U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And not only that, but we also glory in tribulations, knowing that tribulation produces perseverance; and perseverance, character; and character, hope. Now hope does not disappoint, because the love of God has been poured out in our hearts by the Holy Spirit who was given to us</a:t>
            </a: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Romans</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5:3–5, </a:t>
            </a:r>
            <a:r>
              <a:rPr kumimoji="0" lang="es-ES" sz="12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NKJV</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3987930032"/>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707886"/>
          </a:xfrm>
          <a:prstGeom prst="rect">
            <a:avLst/>
          </a:prstGeom>
          <a:noFill/>
        </p:spPr>
        <p:txBody>
          <a:bodyPr wrap="square" rtlCol="0">
            <a:spAutoFit/>
          </a:bodyPr>
          <a:lstStyle/>
          <a:p>
            <a:pPr>
              <a:spcBef>
                <a:spcPts val="600"/>
              </a:spcBef>
            </a:pPr>
            <a:r>
              <a:rPr lang="en" sz="2000" b="1" dirty="0"/>
              <a:t>We live in a world full of sin and suffering. We all face difficulties at some point that can make us question God's love.</a:t>
            </a: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472575"/>
            <a:ext cx="758470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We will study how some biblical characters responded to different adverse situations, and how their example could help us to face similar contingencies.</a:t>
            </a:r>
          </a:p>
        </p:txBody>
      </p:sp>
      <p:sp>
        <p:nvSpPr>
          <p:cNvPr id="8" name="CuadroTexto 7">
            <a:extLst>
              <a:ext uri="{FF2B5EF4-FFF2-40B4-BE49-F238E27FC236}">
                <a16:creationId xmlns:a16="http://schemas.microsoft.com/office/drawing/2014/main" id="{2695ED24-6732-842C-A49D-EF203FFF943C}"/>
              </a:ext>
            </a:extLst>
          </p:cNvPr>
          <p:cNvSpPr txBox="1"/>
          <p:nvPr/>
        </p:nvSpPr>
        <p:spPr>
          <a:xfrm>
            <a:off x="0" y="926271"/>
            <a:ext cx="758470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How do we react to these setbacks?</a:t>
            </a: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 sz="4400" b="1" spc="300" dirty="0">
                <a:ln w="6600">
                  <a:noFill/>
                  <a:prstDash val="solid"/>
                </a:ln>
                <a:solidFill>
                  <a:srgbClr val="FDF8CB"/>
                </a:solidFill>
                <a:effectLst>
                  <a:outerShdw dist="50800" dir="2700000" algn="tl" rotWithShape="0">
                    <a:srgbClr val="654C0F"/>
                  </a:outerShdw>
                </a:effectLst>
              </a:rPr>
              <a:t>THE STORMS OF LIFE</a:t>
            </a: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en-US"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 furious squall came up, and the waves broke over the boat, so that it was nearly swamped</a:t>
            </a: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(Mark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5" cy="1015663"/>
          </a:xfrm>
          <a:prstGeom prst="rect">
            <a:avLst/>
          </a:prstGeom>
          <a:noFill/>
        </p:spPr>
        <p:txBody>
          <a:bodyPr wrap="square" rtlCol="0">
            <a:spAutoFit/>
          </a:bodyPr>
          <a:lstStyle/>
          <a:p>
            <a:pPr>
              <a:spcBef>
                <a:spcPts val="600"/>
              </a:spcBef>
            </a:pPr>
            <a:r>
              <a:rPr lang="en" sz="2000" b="1" dirty="0"/>
              <a:t>Crossing the Sea of Galilee in the middle of the night, even in the midst of a storm, was not something new for Peter, Andrew, James and John, expert fishermen.</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2" y="3761040"/>
            <a:ext cx="4805361" cy="1323439"/>
          </a:xfrm>
          <a:prstGeom prst="rect">
            <a:avLst/>
          </a:prstGeom>
          <a:noFill/>
        </p:spPr>
        <p:txBody>
          <a:bodyPr wrap="square">
            <a:spAutoFit/>
          </a:bodyPr>
          <a:lstStyle/>
          <a:p>
            <a:pPr>
              <a:spcBef>
                <a:spcPts val="600"/>
              </a:spcBef>
            </a:pPr>
            <a:r>
              <a:rPr lang="en" sz="2000" b="1" dirty="0"/>
              <a:t>In our lives we go through storms. We ask Jesus for help, but it seems as if He is asleep. We don't feel His presence. But He is there.</a:t>
            </a: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95664" y="2417750"/>
            <a:ext cx="882967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However, the storm overwhelmed them. The wind whipped up the waves, flooding the boat and endangering their lives. Then they realized… Where is Jesus? Is he sleeping? Why isn’t he helping us? Doesn’t he care about what happens to us? (Mark 4:35-38).</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95664" y="5084479"/>
            <a:ext cx="483870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Wait for the moment to rebuke our storm: “Peace, be still” (Mark 4:39). He cares for us (1 Peter 5:7). He can calm our storms. Don't forget to praise Him when He does (Mark 4:40-41).</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DISEASES</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584775"/>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because she thought, ‘If I just touch his clothes, I will be healed</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b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b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(Mark 5:28 </a:t>
            </a:r>
            <a:r>
              <a:rPr lang="en" sz="11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NIV</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8734424" cy="1323439"/>
          </a:xfrm>
          <a:prstGeom prst="rect">
            <a:avLst/>
          </a:prstGeom>
          <a:noFill/>
        </p:spPr>
        <p:txBody>
          <a:bodyPr wrap="square" rtlCol="0">
            <a:spAutoFit/>
          </a:bodyPr>
          <a:lstStyle/>
          <a:p>
            <a:pPr>
              <a:spcBef>
                <a:spcPts val="600"/>
              </a:spcBef>
            </a:pPr>
            <a:r>
              <a:rPr lang="en" sz="2000" b="1" dirty="0"/>
              <a:t>Suffering from hemorrhages for twelve years without finding a doctor who could heal her had left the woman destitute and without hope (Mark 5:25-26). Today, there are countries where free medical coverage does not exist, and this story may still be a reality.</a:t>
            </a: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70" y="2642990"/>
            <a:ext cx="4931906" cy="1015663"/>
          </a:xfrm>
          <a:prstGeom prst="rect">
            <a:avLst/>
          </a:prstGeom>
          <a:noFill/>
        </p:spPr>
        <p:txBody>
          <a:bodyPr wrap="square">
            <a:spAutoFit/>
          </a:bodyPr>
          <a:lstStyle/>
          <a:p>
            <a:pPr>
              <a:spcBef>
                <a:spcPts val="600"/>
              </a:spcBef>
            </a:pPr>
            <a:r>
              <a:rPr lang="en" sz="2000" b="1" dirty="0"/>
              <a:t>In any case, we can all face situations in which illness imprisons and suffocates us, without finding relief.</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770179"/>
            <a:ext cx="489906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any case, Jesus invites us to leave all our burdens and worries on Him</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(Mt. 11:28-30).</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625191"/>
            <a:ext cx="486622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We must trust that Jesus can use skilled doctors to heal us, or perform a direct miracle in us.</a:t>
            </a: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787979"/>
            <a:ext cx="486622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woman saw in Jesus the solution, and her faith saved her (Mark 5:27-29).</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DISASTERS</a:t>
            </a: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646331"/>
          </a:xfrm>
          <a:prstGeom prst="rect">
            <a:avLst/>
          </a:prstGeom>
          <a:noFill/>
        </p:spPr>
        <p:txBody>
          <a:bodyPr wrap="square">
            <a:spAutoFit/>
          </a:bodyPr>
          <a:lstStyle/>
          <a:p>
            <a:pPr algn="ctr"/>
            <a:r>
              <a:rPr lang="en" b="1" dirty="0">
                <a:solidFill>
                  <a:srgbClr val="D8BEFF"/>
                </a:solidFill>
                <a:effectLst>
                  <a:outerShdw blurRad="38100" dist="38100" dir="2700000" algn="tl">
                    <a:srgbClr val="000000"/>
                  </a:outerShdw>
                </a:effectLst>
                <a:latin typeface="Comic Sans MS" panose="030F0702030302020204" pitchFamily="66" charset="0"/>
              </a:rPr>
              <a:t>“</a:t>
            </a:r>
            <a:r>
              <a:rPr lang="en-US" b="1" dirty="0">
                <a:solidFill>
                  <a:srgbClr val="D8BEFF"/>
                </a:solidFill>
                <a:effectLst>
                  <a:outerShdw blurRad="38100" dist="38100" dir="2700000" algn="tl">
                    <a:srgbClr val="000000"/>
                  </a:outerShdw>
                </a:effectLst>
                <a:latin typeface="Comic Sans MS" panose="030F0702030302020204" pitchFamily="66" charset="0"/>
              </a:rPr>
              <a:t>And after my skin has been destroyed,</a:t>
            </a:r>
          </a:p>
          <a:p>
            <a:pPr algn="ctr"/>
            <a:r>
              <a:rPr lang="en-US" b="1" dirty="0">
                <a:solidFill>
                  <a:srgbClr val="D8BEFF"/>
                </a:solidFill>
                <a:effectLst>
                  <a:outerShdw blurRad="38100" dist="38100" dir="2700000" algn="tl">
                    <a:srgbClr val="000000"/>
                  </a:outerShdw>
                </a:effectLst>
                <a:latin typeface="Comic Sans MS" panose="030F0702030302020204" pitchFamily="66" charset="0"/>
              </a:rPr>
              <a:t>    yet in my flesh I will see God</a:t>
            </a:r>
            <a:r>
              <a:rPr lang="en" b="1" dirty="0">
                <a:solidFill>
                  <a:srgbClr val="D8BEFF"/>
                </a:solidFill>
                <a:effectLst>
                  <a:outerShdw blurRad="38100" dist="38100" dir="2700000" algn="tl">
                    <a:srgbClr val="000000"/>
                  </a:outerShdw>
                </a:effectLst>
                <a:latin typeface="Comic Sans MS" panose="030F0702030302020204" pitchFamily="66" charset="0"/>
              </a:rPr>
              <a:t>.” </a:t>
            </a:r>
            <a:r>
              <a:rPr lang="en" sz="1400" b="1" dirty="0">
                <a:solidFill>
                  <a:srgbClr val="D8BEFF"/>
                </a:solidFill>
                <a:effectLst>
                  <a:outerShdw blurRad="38100" dist="38100" dir="2700000" algn="tl">
                    <a:srgbClr val="000000"/>
                  </a:outerShdw>
                </a:effectLst>
                <a:latin typeface="Comic Sans MS" panose="030F0702030302020204" pitchFamily="66" charset="0"/>
              </a:rPr>
              <a:t>(Job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323439"/>
          </a:xfrm>
          <a:prstGeom prst="rect">
            <a:avLst/>
          </a:prstGeom>
          <a:noFill/>
        </p:spPr>
        <p:txBody>
          <a:bodyPr wrap="square" rtlCol="0">
            <a:spAutoFit/>
          </a:bodyPr>
          <a:lstStyle/>
          <a:p>
            <a:pPr>
              <a:spcBef>
                <a:spcPts val="600"/>
              </a:spcBef>
            </a:pPr>
            <a:r>
              <a:rPr lang="en" sz="2000" b="1" dirty="0"/>
              <a:t>War, violence, and natural disasters radically transformed Job's life (Job 1:13-19). We are all exposed to disasters, whether natural or caused by the evil that prevails in this world.</a:t>
            </a: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4171781737"/>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860928"/>
            <a:ext cx="5579444" cy="1938992"/>
          </a:xfrm>
          <a:prstGeom prst="rect">
            <a:avLst/>
          </a:prstGeom>
          <a:noFill/>
        </p:spPr>
        <p:txBody>
          <a:bodyPr wrap="square" rtlCol="0">
            <a:spAutoFit/>
          </a:bodyPr>
          <a:lstStyle/>
          <a:p>
            <a:pPr>
              <a:spcBef>
                <a:spcPts val="600"/>
              </a:spcBef>
            </a:pPr>
            <a:r>
              <a:rPr lang="en" sz="2000" b="1" dirty="0"/>
              <a:t>If we do not lose heart, we will see that even in our toughest trials, God is always there. He loves us and strengthens us to draw strength from weakness, courage from discouragement, and hope from disaster</a:t>
            </a:r>
            <a:br>
              <a:rPr lang="en" sz="2000" b="1" dirty="0"/>
            </a:br>
            <a:r>
              <a:rPr lang="en" sz="2000" b="1" dirty="0"/>
              <a:t>(Joel 3:10; Rom. 5:3-5).</a:t>
            </a: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479626"/>
            <a:ext cx="700197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How will we react? How did Job react?</a:t>
            </a: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824740"/>
            <a:ext cx="557944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If you are going through difficult times, reflect on the fact that God's love and care for you are the safest and most stable thing in your life.</a:t>
            </a: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DISAPPOINTMENTS</a:t>
            </a: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r>
              <a:rPr lang="en-US" dirty="0">
                <a:solidFill>
                  <a:schemeClr val="accent3">
                    <a:lumMod val="75000"/>
                  </a:schemeClr>
                </a:solidFill>
                <a:effectLst>
                  <a:glow rad="101600">
                    <a:schemeClr val="bg2">
                      <a:lumMod val="20000"/>
                      <a:lumOff val="80000"/>
                    </a:schemeClr>
                  </a:glow>
                  <a:outerShdw blurRad="38100" dist="38100" dir="2700000" algn="tl">
                    <a:srgbClr val="000000"/>
                  </a:outerShdw>
                </a:effectLst>
              </a:rPr>
              <a:t>But we had hoped that he was the one who was going to redeem Israel</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 (Luke 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156504"/>
            <a:ext cx="7976134" cy="707886"/>
          </a:xfrm>
          <a:prstGeom prst="rect">
            <a:avLst/>
          </a:prstGeom>
          <a:noFill/>
        </p:spPr>
        <p:txBody>
          <a:bodyPr wrap="square" rtlCol="0">
            <a:spAutoFit/>
          </a:bodyPr>
          <a:lstStyle/>
          <a:p>
            <a:pPr>
              <a:spcBef>
                <a:spcPts val="600"/>
              </a:spcBef>
            </a:pPr>
            <a:r>
              <a:rPr lang="en" sz="2000" b="1" dirty="0"/>
              <a:t>The perspective: Jesus is the Messiah who will redeem Israel. The reality: He has died (Lk 24:18-21).</a:t>
            </a: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2629735595"/>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215865" y="2778268"/>
            <a:ext cx="79761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Patiently, Jesus helped them regain their hope. Finally, “their eyes were opened” (Luke 24:31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 and they ran to encourage those who were still disappointed (Luke 24:32–35; 2 Corinthians 1:4). What can we learn from their experience?</a:t>
            </a: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15865" y="1813497"/>
            <a:ext cx="797613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Their disappointment was so great that it did not allow them to accept even the clearest evidence of Jesus' resurrection</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(Lk 24:22-24).</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rgbClr val="FFFFFF"/>
                </a:solidFill>
                <a:effectLst>
                  <a:outerShdw dist="38100" dir="2700000" algn="tl" rotWithShape="0">
                    <a:schemeClr val="accent2"/>
                  </a:outerShdw>
                </a:effectLst>
              </a:rPr>
              <a:t>SEE JESUS</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I consider that our present sufferings are not worth comparing with the glory that will be revealed in us.”</a:t>
            </a: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(Romans 8:18)</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220124" y="1447255"/>
            <a:ext cx="3590225" cy="1323439"/>
          </a:xfrm>
          <a:prstGeom prst="rect">
            <a:avLst/>
          </a:prstGeom>
          <a:noFill/>
        </p:spPr>
        <p:txBody>
          <a:bodyPr wrap="square" rtlCol="0">
            <a:spAutoFit/>
          </a:bodyPr>
          <a:lstStyle/>
          <a:p>
            <a:pPr>
              <a:spcBef>
                <a:spcPts val="600"/>
              </a:spcBef>
            </a:pPr>
            <a:r>
              <a:rPr lang="en" sz="2000" b="1" dirty="0"/>
              <a:t>When Ellen G. White was in abject despair, she had a vision in which she saw Jesus.</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20124" y="5800451"/>
            <a:ext cx="375511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This dream gave her hope and faith, and the certainty that he could trust in God.</a:t>
            </a:r>
          </a:p>
        </p:txBody>
      </p:sp>
      <p:sp>
        <p:nvSpPr>
          <p:cNvPr id="8" name="CuadroTexto 7">
            <a:extLst>
              <a:ext uri="{FF2B5EF4-FFF2-40B4-BE49-F238E27FC236}">
                <a16:creationId xmlns:a16="http://schemas.microsoft.com/office/drawing/2014/main" id="{E8512112-DE5A-B94A-DCBC-028A2D546707}"/>
              </a:ext>
            </a:extLst>
          </p:cNvPr>
          <p:cNvSpPr txBox="1"/>
          <p:nvPr/>
        </p:nvSpPr>
        <p:spPr>
          <a:xfrm>
            <a:off x="220124" y="4554570"/>
            <a:ext cx="375511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She saw glorious scenes, and it seemed to her that she had attained the safety and peace of heaven.</a:t>
            </a:r>
          </a:p>
        </p:txBody>
      </p:sp>
      <p:sp>
        <p:nvSpPr>
          <p:cNvPr id="10" name="CuadroTexto 9">
            <a:extLst>
              <a:ext uri="{FF2B5EF4-FFF2-40B4-BE49-F238E27FC236}">
                <a16:creationId xmlns:a16="http://schemas.microsoft.com/office/drawing/2014/main" id="{95081AAA-5FC2-1490-440D-C73E94D3697C}"/>
              </a:ext>
            </a:extLst>
          </p:cNvPr>
          <p:cNvSpPr txBox="1"/>
          <p:nvPr/>
        </p:nvSpPr>
        <p:spPr>
          <a:xfrm>
            <a:off x="220124" y="2693136"/>
            <a:ext cx="375511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She understood that He understood everything she was going through. At one point, placing His hand on her head, Jesus said to her, “Do not be afraid.”</a:t>
            </a: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216045"/>
            <a:ext cx="3669633" cy="1877437"/>
          </a:xfrm>
          <a:custGeom>
            <a:avLst/>
            <a:gdLst>
              <a:gd name="csX0" fmla="*/ 0 w 3669633"/>
              <a:gd name="csY0" fmla="*/ 0 h 1877437"/>
              <a:gd name="csX1" fmla="*/ 597626 w 3669633"/>
              <a:gd name="csY1" fmla="*/ 0 h 1877437"/>
              <a:gd name="csX2" fmla="*/ 1195252 w 3669633"/>
              <a:gd name="csY2" fmla="*/ 0 h 1877437"/>
              <a:gd name="csX3" fmla="*/ 1682789 w 3669633"/>
              <a:gd name="csY3" fmla="*/ 0 h 1877437"/>
              <a:gd name="csX4" fmla="*/ 2243718 w 3669633"/>
              <a:gd name="csY4" fmla="*/ 0 h 1877437"/>
              <a:gd name="csX5" fmla="*/ 2841344 w 3669633"/>
              <a:gd name="csY5" fmla="*/ 0 h 1877437"/>
              <a:gd name="csX6" fmla="*/ 3669633 w 3669633"/>
              <a:gd name="csY6" fmla="*/ 0 h 1877437"/>
              <a:gd name="csX7" fmla="*/ 3669633 w 3669633"/>
              <a:gd name="csY7" fmla="*/ 469359 h 1877437"/>
              <a:gd name="csX8" fmla="*/ 3669633 w 3669633"/>
              <a:gd name="csY8" fmla="*/ 919944 h 1877437"/>
              <a:gd name="csX9" fmla="*/ 3669633 w 3669633"/>
              <a:gd name="csY9" fmla="*/ 1351755 h 1877437"/>
              <a:gd name="csX10" fmla="*/ 3669633 w 3669633"/>
              <a:gd name="csY10" fmla="*/ 1877437 h 1877437"/>
              <a:gd name="csX11" fmla="*/ 3072007 w 3669633"/>
              <a:gd name="csY11" fmla="*/ 1877437 h 1877437"/>
              <a:gd name="csX12" fmla="*/ 2584470 w 3669633"/>
              <a:gd name="csY12" fmla="*/ 1877437 h 1877437"/>
              <a:gd name="csX13" fmla="*/ 1986844 w 3669633"/>
              <a:gd name="csY13" fmla="*/ 1877437 h 1877437"/>
              <a:gd name="csX14" fmla="*/ 1425915 w 3669633"/>
              <a:gd name="csY14" fmla="*/ 1877437 h 1877437"/>
              <a:gd name="csX15" fmla="*/ 938378 w 3669633"/>
              <a:gd name="csY15" fmla="*/ 1877437 h 1877437"/>
              <a:gd name="csX16" fmla="*/ 0 w 3669633"/>
              <a:gd name="csY16" fmla="*/ 1877437 h 1877437"/>
              <a:gd name="csX17" fmla="*/ 0 w 3669633"/>
              <a:gd name="csY17" fmla="*/ 1464401 h 1877437"/>
              <a:gd name="csX18" fmla="*/ 0 w 3669633"/>
              <a:gd name="csY18" fmla="*/ 957493 h 1877437"/>
              <a:gd name="csX19" fmla="*/ 0 w 3669633"/>
              <a:gd name="csY19" fmla="*/ 469359 h 1877437"/>
              <a:gd name="csX20" fmla="*/ 0 w 3669633"/>
              <a:gd name="csY20" fmla="*/ 0 h 18774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669633" h="1877437"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703090" y="113188"/>
                  <a:pt x="3618315" y="351295"/>
                  <a:pt x="3669633" y="469359"/>
                </a:cubicBezTo>
                <a:cubicBezTo>
                  <a:pt x="3720951" y="587423"/>
                  <a:pt x="3660993" y="735509"/>
                  <a:pt x="3669633" y="919944"/>
                </a:cubicBezTo>
                <a:cubicBezTo>
                  <a:pt x="3678273" y="1104380"/>
                  <a:pt x="3667059" y="1214612"/>
                  <a:pt x="3669633" y="1351755"/>
                </a:cubicBezTo>
                <a:cubicBezTo>
                  <a:pt x="3672207" y="1488898"/>
                  <a:pt x="3610809" y="1690751"/>
                  <a:pt x="3669633" y="1877437"/>
                </a:cubicBezTo>
                <a:cubicBezTo>
                  <a:pt x="3525461" y="1894595"/>
                  <a:pt x="3250740" y="1824022"/>
                  <a:pt x="3072007" y="1877437"/>
                </a:cubicBezTo>
                <a:cubicBezTo>
                  <a:pt x="2893274" y="1930852"/>
                  <a:pt x="2685870" y="1841100"/>
                  <a:pt x="2584470" y="1877437"/>
                </a:cubicBezTo>
                <a:cubicBezTo>
                  <a:pt x="2483070" y="1913774"/>
                  <a:pt x="2209502" y="1814265"/>
                  <a:pt x="1986844" y="1877437"/>
                </a:cubicBezTo>
                <a:cubicBezTo>
                  <a:pt x="1764186" y="1940609"/>
                  <a:pt x="1591448" y="1851205"/>
                  <a:pt x="1425915" y="1877437"/>
                </a:cubicBezTo>
                <a:cubicBezTo>
                  <a:pt x="1260382" y="1903669"/>
                  <a:pt x="1178498" y="1844678"/>
                  <a:pt x="938378" y="1877437"/>
                </a:cubicBezTo>
                <a:cubicBezTo>
                  <a:pt x="698258" y="1910196"/>
                  <a:pt x="392851" y="1779254"/>
                  <a:pt x="0" y="1877437"/>
                </a:cubicBezTo>
                <a:cubicBezTo>
                  <a:pt x="-3574" y="1769794"/>
                  <a:pt x="17356" y="1611834"/>
                  <a:pt x="0" y="1464401"/>
                </a:cubicBezTo>
                <a:cubicBezTo>
                  <a:pt x="-17356" y="1316968"/>
                  <a:pt x="7271" y="1116368"/>
                  <a:pt x="0" y="957493"/>
                </a:cubicBezTo>
                <a:cubicBezTo>
                  <a:pt x="-7271" y="798618"/>
                  <a:pt x="3382" y="667986"/>
                  <a:pt x="0" y="469359"/>
                </a:cubicBezTo>
                <a:cubicBezTo>
                  <a:pt x="-3382" y="270732"/>
                  <a:pt x="17891" y="219716"/>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3">
                    <a:lumMod val="75000"/>
                  </a:schemeClr>
                </a:solidFill>
                <a:latin typeface="Comic Sans MS" panose="030F0702030302020204" pitchFamily="66" charset="0"/>
              </a:rPr>
              <a:t>“</a:t>
            </a:r>
            <a:r>
              <a:rPr lang="en-US" sz="2000" b="1" dirty="0">
                <a:solidFill>
                  <a:schemeClr val="accent3">
                    <a:lumMod val="75000"/>
                  </a:schemeClr>
                </a:solidFill>
                <a:latin typeface="Comic Sans MS" panose="030F0702030302020204" pitchFamily="66" charset="0"/>
              </a:rPr>
              <a:t>And we know that in all things God works for the good of those who love him, who have been called according to his purpose</a:t>
            </a:r>
            <a:r>
              <a:rPr lang="en" sz="2000" b="1" dirty="0">
                <a:solidFill>
                  <a:schemeClr val="accent3">
                    <a:lumMod val="75000"/>
                  </a:schemeClr>
                </a:solidFill>
                <a:latin typeface="Comic Sans MS" panose="030F0702030302020204" pitchFamily="66" charset="0"/>
              </a:rPr>
              <a:t>.” </a:t>
            </a:r>
            <a:r>
              <a:rPr lang="en" sz="1600" b="1" dirty="0">
                <a:solidFill>
                  <a:schemeClr val="accent3">
                    <a:lumMod val="75000"/>
                  </a:schemeClr>
                </a:solidFill>
                <a:latin typeface="Comic Sans MS" panose="030F0702030302020204" pitchFamily="66" charset="0"/>
              </a:rPr>
              <a:t>(Romans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339155"/>
            <a:ext cx="7222559" cy="1631216"/>
          </a:xfrm>
          <a:custGeom>
            <a:avLst/>
            <a:gdLst>
              <a:gd name="csX0" fmla="*/ 0 w 7222559"/>
              <a:gd name="csY0" fmla="*/ 0 h 1631216"/>
              <a:gd name="csX1" fmla="*/ 627807 w 7222559"/>
              <a:gd name="csY1" fmla="*/ 0 h 1631216"/>
              <a:gd name="csX2" fmla="*/ 1111163 w 7222559"/>
              <a:gd name="csY2" fmla="*/ 0 h 1631216"/>
              <a:gd name="csX3" fmla="*/ 1450068 w 7222559"/>
              <a:gd name="csY3" fmla="*/ 0 h 1631216"/>
              <a:gd name="csX4" fmla="*/ 1788972 w 7222559"/>
              <a:gd name="csY4" fmla="*/ 0 h 1631216"/>
              <a:gd name="csX5" fmla="*/ 2489005 w 7222559"/>
              <a:gd name="csY5" fmla="*/ 0 h 1631216"/>
              <a:gd name="csX6" fmla="*/ 3116812 w 7222559"/>
              <a:gd name="csY6" fmla="*/ 0 h 1631216"/>
              <a:gd name="csX7" fmla="*/ 3600168 w 7222559"/>
              <a:gd name="csY7" fmla="*/ 0 h 1631216"/>
              <a:gd name="csX8" fmla="*/ 4300201 w 7222559"/>
              <a:gd name="csY8" fmla="*/ 0 h 1631216"/>
              <a:gd name="csX9" fmla="*/ 5000233 w 7222559"/>
              <a:gd name="csY9" fmla="*/ 0 h 1631216"/>
              <a:gd name="csX10" fmla="*/ 5483589 w 7222559"/>
              <a:gd name="csY10" fmla="*/ 0 h 1631216"/>
              <a:gd name="csX11" fmla="*/ 6039170 w 7222559"/>
              <a:gd name="csY11" fmla="*/ 0 h 1631216"/>
              <a:gd name="csX12" fmla="*/ 6739203 w 7222559"/>
              <a:gd name="csY12" fmla="*/ 0 h 1631216"/>
              <a:gd name="csX13" fmla="*/ 7222559 w 7222559"/>
              <a:gd name="csY13" fmla="*/ 0 h 1631216"/>
              <a:gd name="csX14" fmla="*/ 7222559 w 7222559"/>
              <a:gd name="csY14" fmla="*/ 576363 h 1631216"/>
              <a:gd name="csX15" fmla="*/ 7222559 w 7222559"/>
              <a:gd name="csY15" fmla="*/ 1071165 h 1631216"/>
              <a:gd name="csX16" fmla="*/ 7222559 w 7222559"/>
              <a:gd name="csY16" fmla="*/ 1631216 h 1631216"/>
              <a:gd name="csX17" fmla="*/ 6594752 w 7222559"/>
              <a:gd name="csY17" fmla="*/ 1631216 h 1631216"/>
              <a:gd name="csX18" fmla="*/ 6183622 w 7222559"/>
              <a:gd name="csY18" fmla="*/ 1631216 h 1631216"/>
              <a:gd name="csX19" fmla="*/ 5628040 w 7222559"/>
              <a:gd name="csY19" fmla="*/ 1631216 h 1631216"/>
              <a:gd name="csX20" fmla="*/ 5144684 w 7222559"/>
              <a:gd name="csY20" fmla="*/ 1631216 h 1631216"/>
              <a:gd name="csX21" fmla="*/ 4589103 w 7222559"/>
              <a:gd name="csY21" fmla="*/ 1631216 h 1631216"/>
              <a:gd name="csX22" fmla="*/ 3889070 w 7222559"/>
              <a:gd name="csY22" fmla="*/ 1631216 h 1631216"/>
              <a:gd name="csX23" fmla="*/ 3477940 w 7222559"/>
              <a:gd name="csY23" fmla="*/ 1631216 h 1631216"/>
              <a:gd name="csX24" fmla="*/ 2777907 w 7222559"/>
              <a:gd name="csY24" fmla="*/ 1631216 h 1631216"/>
              <a:gd name="csX25" fmla="*/ 2222326 w 7222559"/>
              <a:gd name="csY25" fmla="*/ 1631216 h 1631216"/>
              <a:gd name="csX26" fmla="*/ 1883421 w 7222559"/>
              <a:gd name="csY26" fmla="*/ 1631216 h 1631216"/>
              <a:gd name="csX27" fmla="*/ 1183389 w 7222559"/>
              <a:gd name="csY27" fmla="*/ 1631216 h 1631216"/>
              <a:gd name="csX28" fmla="*/ 555581 w 7222559"/>
              <a:gd name="csY28" fmla="*/ 1631216 h 1631216"/>
              <a:gd name="csX29" fmla="*/ 0 w 7222559"/>
              <a:gd name="csY29" fmla="*/ 1631216 h 1631216"/>
              <a:gd name="csX30" fmla="*/ 0 w 7222559"/>
              <a:gd name="csY30" fmla="*/ 1120102 h 1631216"/>
              <a:gd name="csX31" fmla="*/ 0 w 7222559"/>
              <a:gd name="csY31" fmla="*/ 576363 h 1631216"/>
              <a:gd name="csX32" fmla="*/ 0 w 7222559"/>
              <a:gd name="csY32"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631216"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29745" y="143282"/>
                  <a:pt x="7166194" y="391859"/>
                  <a:pt x="7222559" y="576363"/>
                </a:cubicBezTo>
                <a:cubicBezTo>
                  <a:pt x="7278924" y="760867"/>
                  <a:pt x="7194591" y="924095"/>
                  <a:pt x="7222559" y="1071165"/>
                </a:cubicBezTo>
                <a:cubicBezTo>
                  <a:pt x="7250527" y="1218235"/>
                  <a:pt x="7220624" y="1445737"/>
                  <a:pt x="7222559" y="1631216"/>
                </a:cubicBezTo>
                <a:cubicBezTo>
                  <a:pt x="7076907" y="1651574"/>
                  <a:pt x="6846805" y="1623486"/>
                  <a:pt x="6594752" y="1631216"/>
                </a:cubicBezTo>
                <a:cubicBezTo>
                  <a:pt x="6342699" y="1638946"/>
                  <a:pt x="6381844" y="1605799"/>
                  <a:pt x="6183622" y="1631216"/>
                </a:cubicBezTo>
                <a:cubicBezTo>
                  <a:pt x="5985400" y="1656633"/>
                  <a:pt x="5848981" y="1604687"/>
                  <a:pt x="5628040" y="1631216"/>
                </a:cubicBezTo>
                <a:cubicBezTo>
                  <a:pt x="5407099" y="1657745"/>
                  <a:pt x="5351632" y="1573882"/>
                  <a:pt x="5144684" y="1631216"/>
                </a:cubicBezTo>
                <a:cubicBezTo>
                  <a:pt x="4937736" y="1688550"/>
                  <a:pt x="4744923" y="1577204"/>
                  <a:pt x="4589103" y="1631216"/>
                </a:cubicBezTo>
                <a:cubicBezTo>
                  <a:pt x="4433283" y="1685228"/>
                  <a:pt x="4211713" y="1583838"/>
                  <a:pt x="3889070" y="1631216"/>
                </a:cubicBezTo>
                <a:cubicBezTo>
                  <a:pt x="3566427" y="1678594"/>
                  <a:pt x="3626488" y="1625106"/>
                  <a:pt x="3477940" y="1631216"/>
                </a:cubicBezTo>
                <a:cubicBezTo>
                  <a:pt x="3329392" y="1637326"/>
                  <a:pt x="3047881" y="1573187"/>
                  <a:pt x="2777907" y="1631216"/>
                </a:cubicBezTo>
                <a:cubicBezTo>
                  <a:pt x="2507933" y="1689245"/>
                  <a:pt x="2488251" y="1590365"/>
                  <a:pt x="2222326" y="1631216"/>
                </a:cubicBezTo>
                <a:cubicBezTo>
                  <a:pt x="1956401" y="1672067"/>
                  <a:pt x="2046062" y="1612716"/>
                  <a:pt x="1883421" y="1631216"/>
                </a:cubicBezTo>
                <a:cubicBezTo>
                  <a:pt x="1720780" y="1649716"/>
                  <a:pt x="1504397" y="1574752"/>
                  <a:pt x="1183389" y="1631216"/>
                </a:cubicBezTo>
                <a:cubicBezTo>
                  <a:pt x="862381" y="1687680"/>
                  <a:pt x="689699" y="1621492"/>
                  <a:pt x="555581" y="1631216"/>
                </a:cubicBezTo>
                <a:cubicBezTo>
                  <a:pt x="421463" y="1640940"/>
                  <a:pt x="157157" y="1581966"/>
                  <a:pt x="0" y="1631216"/>
                </a:cubicBezTo>
                <a:cubicBezTo>
                  <a:pt x="-18508" y="1491514"/>
                  <a:pt x="8693" y="1299778"/>
                  <a:pt x="0" y="1120102"/>
                </a:cubicBezTo>
                <a:cubicBezTo>
                  <a:pt x="-8693" y="940426"/>
                  <a:pt x="14394" y="841494"/>
                  <a:pt x="0" y="576363"/>
                </a:cubicBezTo>
                <a:cubicBezTo>
                  <a:pt x="-14394" y="311232"/>
                  <a:pt x="44132" y="169427"/>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1">
                    <a:lumMod val="50000"/>
                  </a:schemeClr>
                </a:solidFill>
                <a:latin typeface="Comic Sans MS" panose="030F0702030302020204" pitchFamily="66" charset="0"/>
              </a:rPr>
              <a:t>“</a:t>
            </a:r>
            <a:r>
              <a:rPr lang="en-US" sz="2000" b="1" dirty="0">
                <a:solidFill>
                  <a:schemeClr val="accent1">
                    <a:lumMod val="50000"/>
                  </a:schemeClr>
                </a:solidFill>
                <a:latin typeface="Comic Sans MS" panose="030F0702030302020204" pitchFamily="66" charset="0"/>
              </a:rPr>
              <a:t>Do not be anxious about anything, but in every situation, by prayer and petition, with thanksgiving, present your requests to God. And the peace of God, which transcends all understanding, will guard your hearts and your minds in Christ Jesus</a:t>
            </a:r>
            <a:r>
              <a:rPr lang="en" sz="2000" b="1" dirty="0">
                <a:solidFill>
                  <a:schemeClr val="accent1">
                    <a:lumMod val="50000"/>
                  </a:schemeClr>
                </a:solidFill>
                <a:latin typeface="Comic Sans MS" panose="030F0702030302020204" pitchFamily="66" charset="0"/>
              </a:rPr>
              <a:t>.” </a:t>
            </a:r>
            <a:r>
              <a:rPr lang="en" sz="1600" b="1" dirty="0">
                <a:solidFill>
                  <a:schemeClr val="accent1">
                    <a:lumMod val="50000"/>
                  </a:schemeClr>
                </a:solidFill>
                <a:latin typeface="Comic Sans MS" panose="030F0702030302020204" pitchFamily="66" charset="0"/>
              </a:rPr>
              <a:t>(Philippians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288524"/>
            <a:ext cx="5901491" cy="3477875"/>
          </a:xfrm>
          <a:custGeom>
            <a:avLst/>
            <a:gdLst>
              <a:gd name="csX0" fmla="*/ 0 w 5901491"/>
              <a:gd name="csY0" fmla="*/ 0 h 3477875"/>
              <a:gd name="csX1" fmla="*/ 590149 w 5901491"/>
              <a:gd name="csY1" fmla="*/ 0 h 3477875"/>
              <a:gd name="csX2" fmla="*/ 1121283 w 5901491"/>
              <a:gd name="csY2" fmla="*/ 0 h 3477875"/>
              <a:gd name="csX3" fmla="*/ 1711432 w 5901491"/>
              <a:gd name="csY3" fmla="*/ 0 h 3477875"/>
              <a:gd name="csX4" fmla="*/ 2419611 w 5901491"/>
              <a:gd name="csY4" fmla="*/ 0 h 3477875"/>
              <a:gd name="csX5" fmla="*/ 3068775 w 5901491"/>
              <a:gd name="csY5" fmla="*/ 0 h 3477875"/>
              <a:gd name="csX6" fmla="*/ 3658924 w 5901491"/>
              <a:gd name="csY6" fmla="*/ 0 h 3477875"/>
              <a:gd name="csX7" fmla="*/ 4072029 w 5901491"/>
              <a:gd name="csY7" fmla="*/ 0 h 3477875"/>
              <a:gd name="csX8" fmla="*/ 4544148 w 5901491"/>
              <a:gd name="csY8" fmla="*/ 0 h 3477875"/>
              <a:gd name="csX9" fmla="*/ 5016267 w 5901491"/>
              <a:gd name="csY9" fmla="*/ 0 h 3477875"/>
              <a:gd name="csX10" fmla="*/ 5901491 w 5901491"/>
              <a:gd name="csY10" fmla="*/ 0 h 3477875"/>
              <a:gd name="csX11" fmla="*/ 5901491 w 5901491"/>
              <a:gd name="csY11" fmla="*/ 475310 h 3477875"/>
              <a:gd name="csX12" fmla="*/ 5901491 w 5901491"/>
              <a:gd name="csY12" fmla="*/ 1054955 h 3477875"/>
              <a:gd name="csX13" fmla="*/ 5901491 w 5901491"/>
              <a:gd name="csY13" fmla="*/ 1704159 h 3477875"/>
              <a:gd name="csX14" fmla="*/ 5901491 w 5901491"/>
              <a:gd name="csY14" fmla="*/ 2249026 h 3477875"/>
              <a:gd name="csX15" fmla="*/ 5901491 w 5901491"/>
              <a:gd name="csY15" fmla="*/ 2898229 h 3477875"/>
              <a:gd name="csX16" fmla="*/ 5901491 w 5901491"/>
              <a:gd name="csY16" fmla="*/ 3477875 h 3477875"/>
              <a:gd name="csX17" fmla="*/ 5488387 w 5901491"/>
              <a:gd name="csY17" fmla="*/ 3477875 h 3477875"/>
              <a:gd name="csX18" fmla="*/ 4780208 w 5901491"/>
              <a:gd name="csY18" fmla="*/ 3477875 h 3477875"/>
              <a:gd name="csX19" fmla="*/ 4308088 w 5901491"/>
              <a:gd name="csY19" fmla="*/ 3477875 h 3477875"/>
              <a:gd name="csX20" fmla="*/ 3658924 w 5901491"/>
              <a:gd name="csY20" fmla="*/ 3477875 h 3477875"/>
              <a:gd name="csX21" fmla="*/ 3245820 w 5901491"/>
              <a:gd name="csY21" fmla="*/ 3477875 h 3477875"/>
              <a:gd name="csX22" fmla="*/ 2596656 w 5901491"/>
              <a:gd name="csY22" fmla="*/ 3477875 h 3477875"/>
              <a:gd name="csX23" fmla="*/ 2124537 w 5901491"/>
              <a:gd name="csY23" fmla="*/ 3477875 h 3477875"/>
              <a:gd name="csX24" fmla="*/ 1416358 w 5901491"/>
              <a:gd name="csY24" fmla="*/ 3477875 h 3477875"/>
              <a:gd name="csX25" fmla="*/ 944239 w 5901491"/>
              <a:gd name="csY25" fmla="*/ 3477875 h 3477875"/>
              <a:gd name="csX26" fmla="*/ 531134 w 5901491"/>
              <a:gd name="csY26" fmla="*/ 3477875 h 3477875"/>
              <a:gd name="csX27" fmla="*/ 0 w 5901491"/>
              <a:gd name="csY27" fmla="*/ 3477875 h 3477875"/>
              <a:gd name="csX28" fmla="*/ 0 w 5901491"/>
              <a:gd name="csY28" fmla="*/ 2898229 h 3477875"/>
              <a:gd name="csX29" fmla="*/ 0 w 5901491"/>
              <a:gd name="csY29" fmla="*/ 2422920 h 3477875"/>
              <a:gd name="csX30" fmla="*/ 0 w 5901491"/>
              <a:gd name="csY30" fmla="*/ 1912831 h 3477875"/>
              <a:gd name="csX31" fmla="*/ 0 w 5901491"/>
              <a:gd name="csY31" fmla="*/ 1333185 h 3477875"/>
              <a:gd name="csX32" fmla="*/ 0 w 5901491"/>
              <a:gd name="csY32" fmla="*/ 683982 h 3477875"/>
              <a:gd name="csX33" fmla="*/ 0 w 5901491"/>
              <a:gd name="csY33"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3477875"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25597" y="124607"/>
                  <a:pt x="5895827" y="287220"/>
                  <a:pt x="5901491" y="475310"/>
                </a:cubicBezTo>
                <a:cubicBezTo>
                  <a:pt x="5907155" y="663400"/>
                  <a:pt x="5883850" y="825443"/>
                  <a:pt x="5901491" y="1054955"/>
                </a:cubicBezTo>
                <a:cubicBezTo>
                  <a:pt x="5919132" y="1284467"/>
                  <a:pt x="5883908" y="1396959"/>
                  <a:pt x="5901491" y="1704159"/>
                </a:cubicBezTo>
                <a:cubicBezTo>
                  <a:pt x="5919074" y="2011359"/>
                  <a:pt x="5884192" y="2066730"/>
                  <a:pt x="5901491" y="2249026"/>
                </a:cubicBezTo>
                <a:cubicBezTo>
                  <a:pt x="5918790" y="2431322"/>
                  <a:pt x="5868371" y="2585288"/>
                  <a:pt x="5901491" y="2898229"/>
                </a:cubicBezTo>
                <a:cubicBezTo>
                  <a:pt x="5934611" y="3211170"/>
                  <a:pt x="5875586" y="3236569"/>
                  <a:pt x="5901491" y="3477875"/>
                </a:cubicBezTo>
                <a:cubicBezTo>
                  <a:pt x="5789826" y="3509276"/>
                  <a:pt x="5693177" y="3437299"/>
                  <a:pt x="5488387" y="3477875"/>
                </a:cubicBezTo>
                <a:cubicBezTo>
                  <a:pt x="5283597" y="3518451"/>
                  <a:pt x="5006241" y="3405818"/>
                  <a:pt x="4780208" y="3477875"/>
                </a:cubicBezTo>
                <a:cubicBezTo>
                  <a:pt x="4554175" y="3549932"/>
                  <a:pt x="4513618" y="3433287"/>
                  <a:pt x="4308088" y="3477875"/>
                </a:cubicBezTo>
                <a:cubicBezTo>
                  <a:pt x="4102558" y="3522463"/>
                  <a:pt x="3913034" y="3475751"/>
                  <a:pt x="3658924" y="3477875"/>
                </a:cubicBezTo>
                <a:cubicBezTo>
                  <a:pt x="3404814" y="3479999"/>
                  <a:pt x="3447347" y="3442141"/>
                  <a:pt x="3245820" y="3477875"/>
                </a:cubicBezTo>
                <a:cubicBezTo>
                  <a:pt x="3044293" y="3513609"/>
                  <a:pt x="2873716" y="3404902"/>
                  <a:pt x="2596656" y="3477875"/>
                </a:cubicBezTo>
                <a:cubicBezTo>
                  <a:pt x="2319596" y="3550848"/>
                  <a:pt x="2321981" y="3440842"/>
                  <a:pt x="2124537" y="3477875"/>
                </a:cubicBezTo>
                <a:cubicBezTo>
                  <a:pt x="1927093" y="3514908"/>
                  <a:pt x="1614415" y="3439224"/>
                  <a:pt x="1416358" y="3477875"/>
                </a:cubicBezTo>
                <a:cubicBezTo>
                  <a:pt x="1218301" y="3516526"/>
                  <a:pt x="1127108" y="3465595"/>
                  <a:pt x="944239" y="3477875"/>
                </a:cubicBezTo>
                <a:cubicBezTo>
                  <a:pt x="761370" y="3490155"/>
                  <a:pt x="676390" y="3456022"/>
                  <a:pt x="531134" y="3477875"/>
                </a:cubicBezTo>
                <a:cubicBezTo>
                  <a:pt x="385878" y="3499728"/>
                  <a:pt x="199639" y="3458896"/>
                  <a:pt x="0" y="3477875"/>
                </a:cubicBezTo>
                <a:cubicBezTo>
                  <a:pt x="-6759" y="3219944"/>
                  <a:pt x="22064" y="3015639"/>
                  <a:pt x="0" y="2898229"/>
                </a:cubicBezTo>
                <a:cubicBezTo>
                  <a:pt x="-22064" y="2780819"/>
                  <a:pt x="28336" y="2654257"/>
                  <a:pt x="0" y="2422920"/>
                </a:cubicBezTo>
                <a:cubicBezTo>
                  <a:pt x="-28336" y="2191583"/>
                  <a:pt x="44701" y="2038949"/>
                  <a:pt x="0" y="1912831"/>
                </a:cubicBezTo>
                <a:cubicBezTo>
                  <a:pt x="-44701" y="1786713"/>
                  <a:pt x="12819" y="1487332"/>
                  <a:pt x="0" y="1333185"/>
                </a:cubicBezTo>
                <a:cubicBezTo>
                  <a:pt x="-12819" y="1179038"/>
                  <a:pt x="3144" y="944919"/>
                  <a:pt x="0" y="683982"/>
                </a:cubicBezTo>
                <a:cubicBezTo>
                  <a:pt x="-3144" y="423045"/>
                  <a:pt x="37663" y="231753"/>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ln>
                  <a:solidFill>
                    <a:srgbClr val="9F4E4B"/>
                  </a:solidFill>
                </a:ln>
                <a:solidFill>
                  <a:srgbClr val="9F4E4B"/>
                </a:solidFill>
                <a:latin typeface="Comic Sans MS" panose="030F0702030302020204" pitchFamily="66" charset="0"/>
              </a:rPr>
              <a:t>“</a:t>
            </a:r>
            <a:r>
              <a:rPr lang="en-US" sz="2000" b="1" dirty="0">
                <a:ln>
                  <a:solidFill>
                    <a:srgbClr val="9F4E4B"/>
                  </a:solidFill>
                </a:ln>
                <a:solidFill>
                  <a:srgbClr val="9F4E4B"/>
                </a:solidFill>
                <a:latin typeface="Comic Sans MS" panose="030F0702030302020204" pitchFamily="66" charset="0"/>
              </a:rPr>
              <a:t>Consider it pure joy, my brothers and sisters, whenever you face trials of many kinds, because you know that the testing of your faith produces perseverance. Let perseverance finish its work so that you may be mature and complete, not lacking anything</a:t>
            </a:r>
            <a:r>
              <a:rPr lang="en" sz="2000" b="1" dirty="0">
                <a:ln>
                  <a:solidFill>
                    <a:srgbClr val="9F4E4B"/>
                  </a:solidFill>
                </a:ln>
                <a:solidFill>
                  <a:srgbClr val="9F4E4B"/>
                </a:solidFill>
                <a:latin typeface="Comic Sans MS" panose="030F0702030302020204" pitchFamily="66" charset="0"/>
              </a:rPr>
              <a:t>. […] </a:t>
            </a:r>
            <a:r>
              <a:rPr lang="en-US" sz="2000" b="1" dirty="0">
                <a:ln>
                  <a:solidFill>
                    <a:srgbClr val="9F4E4B"/>
                  </a:solidFill>
                </a:ln>
                <a:solidFill>
                  <a:srgbClr val="9F4E4B"/>
                </a:solidFill>
                <a:latin typeface="Comic Sans MS" panose="030F0702030302020204" pitchFamily="66" charset="0"/>
              </a:rPr>
              <a:t>Blessed is the one who perseveres under trial because, having stood the test, that person will receive the crown of life that the Lord has promised to those who love him</a:t>
            </a:r>
            <a:r>
              <a:rPr lang="en" sz="2000" b="1" dirty="0">
                <a:ln>
                  <a:solidFill>
                    <a:srgbClr val="9F4E4B"/>
                  </a:solidFill>
                </a:ln>
                <a:solidFill>
                  <a:srgbClr val="9F4E4B"/>
                </a:solidFill>
                <a:latin typeface="Comic Sans MS" panose="030F0702030302020204" pitchFamily="66" charset="0"/>
              </a:rPr>
              <a:t>.” </a:t>
            </a:r>
            <a:r>
              <a:rPr lang="en" sz="1600" b="1" dirty="0">
                <a:ln>
                  <a:solidFill>
                    <a:srgbClr val="9F4E4B"/>
                  </a:solidFill>
                </a:ln>
                <a:solidFill>
                  <a:srgbClr val="9F4E4B"/>
                </a:solidFill>
                <a:latin typeface="Comic Sans MS" panose="030F0702030302020204" pitchFamily="66" charset="0"/>
              </a:rPr>
              <a:t>(James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674417"/>
            <a:ext cx="11652186" cy="1015663"/>
          </a:xfrm>
          <a:custGeom>
            <a:avLst/>
            <a:gdLst>
              <a:gd name="csX0" fmla="*/ 0 w 11652186"/>
              <a:gd name="csY0" fmla="*/ 0 h 1015663"/>
              <a:gd name="csX1" fmla="*/ 699131 w 11652186"/>
              <a:gd name="csY1" fmla="*/ 0 h 1015663"/>
              <a:gd name="csX2" fmla="*/ 1398262 w 11652186"/>
              <a:gd name="csY2" fmla="*/ 0 h 1015663"/>
              <a:gd name="csX3" fmla="*/ 1747828 w 11652186"/>
              <a:gd name="csY3" fmla="*/ 0 h 1015663"/>
              <a:gd name="csX4" fmla="*/ 1980872 w 11652186"/>
              <a:gd name="csY4" fmla="*/ 0 h 1015663"/>
              <a:gd name="csX5" fmla="*/ 2680003 w 11652186"/>
              <a:gd name="csY5" fmla="*/ 0 h 1015663"/>
              <a:gd name="csX6" fmla="*/ 3146090 w 11652186"/>
              <a:gd name="csY6" fmla="*/ 0 h 1015663"/>
              <a:gd name="csX7" fmla="*/ 3495656 w 11652186"/>
              <a:gd name="csY7" fmla="*/ 0 h 1015663"/>
              <a:gd name="csX8" fmla="*/ 4078265 w 11652186"/>
              <a:gd name="csY8" fmla="*/ 0 h 1015663"/>
              <a:gd name="csX9" fmla="*/ 4427831 w 11652186"/>
              <a:gd name="csY9" fmla="*/ 0 h 1015663"/>
              <a:gd name="csX10" fmla="*/ 5126962 w 11652186"/>
              <a:gd name="csY10" fmla="*/ 0 h 1015663"/>
              <a:gd name="csX11" fmla="*/ 5476527 w 11652186"/>
              <a:gd name="csY11" fmla="*/ 0 h 1015663"/>
              <a:gd name="csX12" fmla="*/ 6059137 w 11652186"/>
              <a:gd name="csY12" fmla="*/ 0 h 1015663"/>
              <a:gd name="csX13" fmla="*/ 6758268 w 11652186"/>
              <a:gd name="csY13" fmla="*/ 0 h 1015663"/>
              <a:gd name="csX14" fmla="*/ 7340877 w 11652186"/>
              <a:gd name="csY14" fmla="*/ 0 h 1015663"/>
              <a:gd name="csX15" fmla="*/ 7806965 w 11652186"/>
              <a:gd name="csY15" fmla="*/ 0 h 1015663"/>
              <a:gd name="csX16" fmla="*/ 8506096 w 11652186"/>
              <a:gd name="csY16" fmla="*/ 0 h 1015663"/>
              <a:gd name="csX17" fmla="*/ 9088705 w 11652186"/>
              <a:gd name="csY17" fmla="*/ 0 h 1015663"/>
              <a:gd name="csX18" fmla="*/ 9671314 w 11652186"/>
              <a:gd name="csY18" fmla="*/ 0 h 1015663"/>
              <a:gd name="csX19" fmla="*/ 10137402 w 11652186"/>
              <a:gd name="csY19" fmla="*/ 0 h 1015663"/>
              <a:gd name="csX20" fmla="*/ 10370446 w 11652186"/>
              <a:gd name="csY20" fmla="*/ 0 h 1015663"/>
              <a:gd name="csX21" fmla="*/ 11652186 w 11652186"/>
              <a:gd name="csY21" fmla="*/ 0 h 1015663"/>
              <a:gd name="csX22" fmla="*/ 11652186 w 11652186"/>
              <a:gd name="csY22" fmla="*/ 507832 h 1015663"/>
              <a:gd name="csX23" fmla="*/ 11652186 w 11652186"/>
              <a:gd name="csY23" fmla="*/ 1015663 h 1015663"/>
              <a:gd name="csX24" fmla="*/ 10836533 w 11652186"/>
              <a:gd name="csY24" fmla="*/ 1015663 h 1015663"/>
              <a:gd name="csX25" fmla="*/ 10253924 w 11652186"/>
              <a:gd name="csY25" fmla="*/ 1015663 h 1015663"/>
              <a:gd name="csX26" fmla="*/ 9671314 w 11652186"/>
              <a:gd name="csY26" fmla="*/ 1015663 h 1015663"/>
              <a:gd name="csX27" fmla="*/ 9088705 w 11652186"/>
              <a:gd name="csY27" fmla="*/ 1015663 h 1015663"/>
              <a:gd name="csX28" fmla="*/ 8389574 w 11652186"/>
              <a:gd name="csY28" fmla="*/ 1015663 h 1015663"/>
              <a:gd name="csX29" fmla="*/ 8040008 w 11652186"/>
              <a:gd name="csY29" fmla="*/ 1015663 h 1015663"/>
              <a:gd name="csX30" fmla="*/ 7690443 w 11652186"/>
              <a:gd name="csY30" fmla="*/ 1015663 h 1015663"/>
              <a:gd name="csX31" fmla="*/ 6991312 w 11652186"/>
              <a:gd name="csY31" fmla="*/ 1015663 h 1015663"/>
              <a:gd name="csX32" fmla="*/ 6408702 w 11652186"/>
              <a:gd name="csY32" fmla="*/ 1015663 h 1015663"/>
              <a:gd name="csX33" fmla="*/ 6059137 w 11652186"/>
              <a:gd name="csY33" fmla="*/ 1015663 h 1015663"/>
              <a:gd name="csX34" fmla="*/ 5360006 w 11652186"/>
              <a:gd name="csY34" fmla="*/ 1015663 h 1015663"/>
              <a:gd name="csX35" fmla="*/ 5010440 w 11652186"/>
              <a:gd name="csY35" fmla="*/ 1015663 h 1015663"/>
              <a:gd name="csX36" fmla="*/ 4660874 w 11652186"/>
              <a:gd name="csY36" fmla="*/ 1015663 h 1015663"/>
              <a:gd name="csX37" fmla="*/ 3961743 w 11652186"/>
              <a:gd name="csY37" fmla="*/ 1015663 h 1015663"/>
              <a:gd name="csX38" fmla="*/ 3379134 w 11652186"/>
              <a:gd name="csY38" fmla="*/ 1015663 h 1015663"/>
              <a:gd name="csX39" fmla="*/ 3029568 w 11652186"/>
              <a:gd name="csY39" fmla="*/ 1015663 h 1015663"/>
              <a:gd name="csX40" fmla="*/ 2330437 w 11652186"/>
              <a:gd name="csY40" fmla="*/ 1015663 h 1015663"/>
              <a:gd name="csX41" fmla="*/ 2097393 w 11652186"/>
              <a:gd name="csY41" fmla="*/ 1015663 h 1015663"/>
              <a:gd name="csX42" fmla="*/ 1864350 w 11652186"/>
              <a:gd name="csY42" fmla="*/ 1015663 h 1015663"/>
              <a:gd name="csX43" fmla="*/ 1048697 w 11652186"/>
              <a:gd name="csY43" fmla="*/ 1015663 h 1015663"/>
              <a:gd name="csX44" fmla="*/ 0 w 11652186"/>
              <a:gd name="csY44" fmla="*/ 1015663 h 1015663"/>
              <a:gd name="csX45" fmla="*/ 0 w 11652186"/>
              <a:gd name="csY45" fmla="*/ 528145 h 1015663"/>
              <a:gd name="csX46" fmla="*/ 0 w 11652186"/>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15663"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4846" y="107429"/>
                  <a:pt x="11618215" y="362995"/>
                  <a:pt x="11652186" y="507832"/>
                </a:cubicBezTo>
                <a:cubicBezTo>
                  <a:pt x="11686157" y="652669"/>
                  <a:pt x="11649331" y="776986"/>
                  <a:pt x="11652186" y="1015663"/>
                </a:cubicBezTo>
                <a:cubicBezTo>
                  <a:pt x="11401133" y="1092410"/>
                  <a:pt x="11047004" y="982571"/>
                  <a:pt x="10836533" y="1015663"/>
                </a:cubicBezTo>
                <a:cubicBezTo>
                  <a:pt x="10626062" y="1048755"/>
                  <a:pt x="10439387" y="952432"/>
                  <a:pt x="10253924" y="1015663"/>
                </a:cubicBezTo>
                <a:cubicBezTo>
                  <a:pt x="10068461" y="1078894"/>
                  <a:pt x="9792305" y="950095"/>
                  <a:pt x="9671314" y="1015663"/>
                </a:cubicBezTo>
                <a:cubicBezTo>
                  <a:pt x="9550323" y="1081231"/>
                  <a:pt x="9305600" y="993568"/>
                  <a:pt x="9088705" y="1015663"/>
                </a:cubicBezTo>
                <a:cubicBezTo>
                  <a:pt x="8871810" y="1037758"/>
                  <a:pt x="8735280" y="955237"/>
                  <a:pt x="8389574" y="1015663"/>
                </a:cubicBezTo>
                <a:cubicBezTo>
                  <a:pt x="8043868" y="1076089"/>
                  <a:pt x="8180782" y="1009034"/>
                  <a:pt x="8040008" y="1015663"/>
                </a:cubicBezTo>
                <a:cubicBezTo>
                  <a:pt x="7899234" y="1022292"/>
                  <a:pt x="7811182" y="1011205"/>
                  <a:pt x="7690443" y="1015663"/>
                </a:cubicBezTo>
                <a:cubicBezTo>
                  <a:pt x="7569705" y="1020121"/>
                  <a:pt x="7136207" y="964542"/>
                  <a:pt x="6991312" y="1015663"/>
                </a:cubicBezTo>
                <a:cubicBezTo>
                  <a:pt x="6846417" y="1066784"/>
                  <a:pt x="6693595" y="979381"/>
                  <a:pt x="6408702" y="1015663"/>
                </a:cubicBezTo>
                <a:cubicBezTo>
                  <a:pt x="6123809" y="1051945"/>
                  <a:pt x="6144979" y="980715"/>
                  <a:pt x="6059137" y="1015663"/>
                </a:cubicBezTo>
                <a:cubicBezTo>
                  <a:pt x="5973295" y="1050611"/>
                  <a:pt x="5586090" y="960552"/>
                  <a:pt x="5360006" y="1015663"/>
                </a:cubicBezTo>
                <a:cubicBezTo>
                  <a:pt x="5133922" y="1070774"/>
                  <a:pt x="5106788" y="987270"/>
                  <a:pt x="5010440" y="1015663"/>
                </a:cubicBezTo>
                <a:cubicBezTo>
                  <a:pt x="4914092" y="1044056"/>
                  <a:pt x="4758382" y="980170"/>
                  <a:pt x="4660874" y="1015663"/>
                </a:cubicBezTo>
                <a:cubicBezTo>
                  <a:pt x="4563366" y="1051156"/>
                  <a:pt x="4114092" y="968265"/>
                  <a:pt x="3961743" y="1015663"/>
                </a:cubicBezTo>
                <a:cubicBezTo>
                  <a:pt x="3809394" y="1063061"/>
                  <a:pt x="3619293" y="954345"/>
                  <a:pt x="3379134" y="1015663"/>
                </a:cubicBezTo>
                <a:cubicBezTo>
                  <a:pt x="3138975" y="1076981"/>
                  <a:pt x="3141818" y="1009550"/>
                  <a:pt x="3029568" y="1015663"/>
                </a:cubicBezTo>
                <a:cubicBezTo>
                  <a:pt x="2917318" y="1021776"/>
                  <a:pt x="2647328" y="936281"/>
                  <a:pt x="2330437" y="1015663"/>
                </a:cubicBezTo>
                <a:cubicBezTo>
                  <a:pt x="2013546" y="1095045"/>
                  <a:pt x="2174957" y="1015465"/>
                  <a:pt x="2097393" y="1015663"/>
                </a:cubicBezTo>
                <a:cubicBezTo>
                  <a:pt x="2019829" y="1015861"/>
                  <a:pt x="1937718" y="1012387"/>
                  <a:pt x="1864350" y="1015663"/>
                </a:cubicBezTo>
                <a:cubicBezTo>
                  <a:pt x="1790982" y="1018939"/>
                  <a:pt x="1340392" y="981629"/>
                  <a:pt x="1048697" y="1015663"/>
                </a:cubicBezTo>
                <a:cubicBezTo>
                  <a:pt x="757002" y="1049697"/>
                  <a:pt x="362760" y="953636"/>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2">
                    <a:lumMod val="50000"/>
                  </a:schemeClr>
                </a:solidFill>
                <a:latin typeface="Comic Sans MS" panose="030F0702030302020204" pitchFamily="66" charset="0"/>
              </a:rPr>
              <a:t>“</a:t>
            </a:r>
            <a:r>
              <a:rPr lang="en-US" sz="2000" b="1" dirty="0">
                <a:solidFill>
                  <a:schemeClr val="accent2">
                    <a:lumMod val="50000"/>
                  </a:schemeClr>
                </a:solidFill>
                <a:latin typeface="Comic Sans MS" panose="030F0702030302020204" pitchFamily="66" charset="0"/>
              </a:rPr>
              <a:t>But he said to me, “My grace is sufficient for you, for my power is made perfect in weakness.” Therefore, I will boast all the more gladly about my weaknesses, so that Christ’s power may rest on me</a:t>
            </a:r>
            <a:r>
              <a:rPr lang="en" sz="2000" b="1" dirty="0">
                <a:solidFill>
                  <a:schemeClr val="accent2">
                    <a:lumMod val="50000"/>
                  </a:schemeClr>
                </a:solidFill>
                <a:latin typeface="Comic Sans MS" panose="030F0702030302020204" pitchFamily="66" charset="0"/>
              </a:rPr>
              <a:t>.” </a:t>
            </a:r>
            <a:r>
              <a:rPr lang="en" sz="1600" b="1" dirty="0">
                <a:solidFill>
                  <a:schemeClr val="accent2">
                    <a:lumMod val="50000"/>
                  </a:schemeClr>
                </a:solidFill>
                <a:latin typeface="Comic Sans MS" panose="030F0702030302020204" pitchFamily="66" charset="0"/>
              </a:rPr>
              <a:t>(2 Corinthians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598</TotalTime>
  <Words>1330</Words>
  <Application>Microsoft Office PowerPoint</Application>
  <PresentationFormat>Panorámica</PresentationFormat>
  <Paragraphs>60</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Calibri</vt: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2026-04-25T14:07:55Z</dcterms:created>
  <dcterms:modified xsi:type="dcterms:W3CDTF">2026-05-05T06:16:43Z</dcterms:modified>
</cp:coreProperties>
</file>