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r>
            <a:rPr lang="en" sz="2400" b="1" dirty="0">
              <a:solidFill>
                <a:schemeClr val="bg1"/>
              </a:solidFill>
              <a:effectLst>
                <a:outerShdw blurRad="38100" dist="38100" dir="2700000" algn="tl">
                  <a:srgbClr val="000000">
                    <a:alpha val="43137"/>
                  </a:srgbClr>
                </a:outerShdw>
              </a:effectLst>
            </a:rPr>
            <a:t>Waiting time</a:t>
          </a:r>
          <a:endParaRPr lang="es-ES" sz="24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r>
            <a:rPr lang="en" sz="2400" b="1" dirty="0">
              <a:solidFill>
                <a:schemeClr val="tx1"/>
              </a:solidFill>
            </a:rPr>
            <a:t>The Second Coming</a:t>
          </a:r>
          <a:endParaRPr lang="es-ES" sz="24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r>
            <a:rPr lang="en" sz="2400" b="1" dirty="0">
              <a:solidFill>
                <a:schemeClr val="tx1"/>
              </a:solidFill>
            </a:rPr>
            <a:t>Arriving home</a:t>
          </a:r>
          <a:endParaRPr lang="es-ES" sz="24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r>
            <a:rPr lang="en" sz="2400" b="1">
              <a:solidFill>
                <a:schemeClr val="bg1"/>
              </a:solidFill>
              <a:effectLst>
                <a:outerShdw blurRad="38100" dist="38100" dir="2700000" algn="tl">
                  <a:srgbClr val="000000">
                    <a:alpha val="43137"/>
                  </a:srgbClr>
                </a:outerShdw>
              </a:effectLst>
            </a:rPr>
            <a:t>What will we do in eternity?</a:t>
          </a:r>
          <a:endParaRPr lang="es-ES" sz="240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r>
            <a:rPr lang="en" sz="2400" b="1" dirty="0">
              <a:solidFill>
                <a:schemeClr val="tx1"/>
              </a:solidFill>
            </a:rPr>
            <a:t>Our responsibility</a:t>
          </a:r>
          <a:endParaRPr lang="es-ES" sz="24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r>
            <a:rPr lang="en" sz="2000" b="1"/>
            <a:t>Wars and rumors of wars</a:t>
          </a:r>
          <a:endParaRPr lang="es-ES" sz="2000"/>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r>
            <a:rPr lang="en" sz="2000" b="1"/>
            <a:t>Nation against nation</a:t>
          </a:r>
          <a:endParaRPr lang="es-ES" sz="2000"/>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r>
            <a:rPr lang="en" sz="2000" b="1"/>
            <a:t>Plagues, famines, and earthquakes</a:t>
          </a:r>
          <a:endParaRPr lang="es-ES" sz="2000"/>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r>
            <a:rPr lang="en" sz="2000" b="1"/>
            <a:t>Christians will be hated</a:t>
          </a:r>
          <a:endParaRPr lang="es-ES" sz="2000"/>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r>
            <a:rPr lang="en" sz="2000" b="1"/>
            <a:t>General apostasy</a:t>
          </a:r>
          <a:endParaRPr lang="es-ES" sz="2000"/>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r>
            <a:rPr lang="en" sz="2000" b="1"/>
            <a:t>False prophets who deceive</a:t>
          </a:r>
          <a:endParaRPr lang="es-ES" sz="2000"/>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r>
            <a:rPr lang="en" sz="2000" b="1" dirty="0">
              <a:solidFill>
                <a:schemeClr val="tx1"/>
              </a:solidFill>
            </a:rPr>
            <a:t>Great disasters shake the Earth</a:t>
          </a:r>
          <a:br>
            <a:rPr lang="en" sz="2000" b="1" dirty="0">
              <a:solidFill>
                <a:schemeClr val="tx1"/>
              </a:solidFill>
            </a:rPr>
          </a:br>
          <a:r>
            <a:rPr lang="en" sz="2000" b="1" dirty="0">
              <a:solidFill>
                <a:schemeClr val="tx1"/>
              </a:solidFill>
            </a:rPr>
            <a:t>(Rev. 6:12-14)</a:t>
          </a:r>
          <a:endParaRPr lang="es-ES" sz="2000"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r>
            <a:rPr lang="en" sz="2000" b="1" dirty="0">
              <a:solidFill>
                <a:schemeClr val="tx1"/>
              </a:solidFill>
            </a:rPr>
            <a:t>The sign of the Son of Man appears </a:t>
          </a:r>
          <a:br>
            <a:rPr lang="es-ES" sz="2000" b="1" dirty="0">
              <a:solidFill>
                <a:schemeClr val="tx1"/>
              </a:solidFill>
            </a:rPr>
          </a:br>
          <a:r>
            <a:rPr lang="en" sz="2000" b="1" dirty="0">
              <a:solidFill>
                <a:schemeClr val="tx1"/>
              </a:solidFill>
            </a:rPr>
            <a:t>(a small cloud)</a:t>
          </a:r>
          <a:endParaRPr lang="es-ES" sz="2000"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r>
            <a:rPr lang="en" sz="2000" b="1" dirty="0">
              <a:solidFill>
                <a:schemeClr val="tx1"/>
              </a:solidFill>
            </a:rPr>
            <a:t>Jesus bursts forth from the clouds</a:t>
          </a:r>
          <a:br>
            <a:rPr lang="en" sz="2000" b="1" dirty="0">
              <a:solidFill>
                <a:schemeClr val="tx1"/>
              </a:solidFill>
            </a:rPr>
          </a:br>
          <a:r>
            <a:rPr lang="en" sz="2000" b="1" dirty="0">
              <a:solidFill>
                <a:schemeClr val="tx1"/>
              </a:solidFill>
            </a:rPr>
            <a:t>(Rev. 1:7)</a:t>
          </a:r>
          <a:endParaRPr lang="es-ES" sz="2000" dirty="0">
            <a:solidFill>
              <a:schemeClr val="tx1"/>
            </a:solidFill>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8A732AEA-AE3C-4407-B97B-D515CC384672}">
      <dgm:prSet custT="1"/>
      <dgm:spPr/>
      <dgm:t>
        <a:bodyPr/>
        <a:lstStyle/>
        <a:p>
          <a:pPr algn="ctr"/>
          <a:r>
            <a:rPr lang="en" sz="2000" b="1" dirty="0">
              <a:solidFill>
                <a:schemeClr val="tx1"/>
              </a:solidFill>
            </a:rPr>
            <a:t>His voice raises the dead and                                    transforms the living </a:t>
          </a:r>
          <a:br>
            <a:rPr lang="es-ES" sz="2000" b="1" dirty="0">
              <a:solidFill>
                <a:schemeClr val="tx1"/>
              </a:solidFill>
            </a:rPr>
          </a:br>
          <a:r>
            <a:rPr lang="en" sz="2000" b="1" dirty="0">
              <a:solidFill>
                <a:schemeClr val="tx1"/>
              </a:solidFill>
            </a:rPr>
            <a:t>(John 5:28; 1 Thessalonians 4:16; 1 Corinthians 15:51-52)</a:t>
          </a:r>
          <a:endParaRPr lang="es-ES" sz="2000" dirty="0">
            <a:solidFill>
              <a:schemeClr val="tx1"/>
            </a:solidFill>
          </a:endParaRPr>
        </a:p>
      </dgm:t>
    </dgm:pt>
    <dgm:pt modelId="{64B8B556-928F-4811-A55E-BE7324CBC662}" type="parTrans" cxnId="{0874095D-A406-4456-8484-B6FADA48B71C}">
      <dgm:prSet/>
      <dgm:spPr/>
      <dgm:t>
        <a:bodyPr/>
        <a:lstStyle/>
        <a:p>
          <a:pPr algn="ctr"/>
          <a:endParaRPr lang="es-ES" sz="2000"/>
        </a:p>
      </dgm:t>
    </dgm:pt>
    <dgm:pt modelId="{B721F16C-455D-4B8B-8DDF-BC8C1BE97AED}" type="sibTrans" cxnId="{0874095D-A406-4456-8484-B6FADA48B71C}">
      <dgm:prSet/>
      <dgm:spPr/>
      <dgm:t>
        <a:bodyPr/>
        <a:lstStyle/>
        <a:p>
          <a:pPr algn="ctr"/>
          <a:endParaRPr lang="es-ES" sz="2000"/>
        </a:p>
      </dgm:t>
    </dgm:pt>
    <dgm:pt modelId="{A748B47D-72F1-4E95-A078-0305BA78A7DC}">
      <dgm:prSet custT="1"/>
      <dgm:spPr/>
      <dgm:t>
        <a:bodyPr/>
        <a:lstStyle/>
        <a:p>
          <a:pPr algn="ctr"/>
          <a:r>
            <a:rPr lang="en" sz="2000" b="1">
              <a:effectLst>
                <a:outerShdw blurRad="38100" dist="38100" dir="2700000" algn="tl">
                  <a:srgbClr val="000000"/>
                </a:outerShdw>
              </a:effectLst>
            </a:rPr>
            <a:t>The angels gather the redeemed and bring them to Jesus (1 Thessalonians 4:17)</a:t>
          </a:r>
          <a:endParaRPr lang="es-ES" sz="200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bg1"/>
              </a:solidFill>
              <a:effectLst>
                <a:outerShdw blurRad="38100" dist="38100" dir="2700000" algn="tl">
                  <a:srgbClr val="000000">
                    <a:alpha val="43137"/>
                  </a:srgbClr>
                </a:outerShdw>
              </a:effectLst>
            </a:rPr>
            <a:t>Waiting time</a:t>
          </a:r>
          <a:endParaRPr lang="es-ES" sz="2400"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The Second Coming</a:t>
          </a:r>
          <a:endParaRPr lang="es-ES" sz="2400"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Arriving home</a:t>
          </a:r>
          <a:endParaRPr lang="es-ES" sz="24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solidFill>
                <a:schemeClr val="bg1"/>
              </a:solidFill>
              <a:effectLst>
                <a:outerShdw blurRad="38100" dist="38100" dir="2700000" algn="tl">
                  <a:srgbClr val="000000">
                    <a:alpha val="43137"/>
                  </a:srgbClr>
                </a:outerShdw>
              </a:effectLst>
            </a:rPr>
            <a:t>What will we do in eternity?</a:t>
          </a:r>
          <a:endParaRPr lang="es-ES" sz="2400" kern="120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Our responsibility</a:t>
          </a:r>
          <a:endParaRPr lang="es-ES" sz="24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82884" y="929"/>
          <a:ext cx="4499498" cy="258541"/>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Wars and rumors of wars</a:t>
          </a:r>
          <a:endParaRPr lang="es-ES" sz="2000" kern="1200"/>
        </a:p>
      </dsp:txBody>
      <dsp:txXfrm rot="10800000">
        <a:off x="347519" y="929"/>
        <a:ext cx="4434863" cy="258541"/>
      </dsp:txXfrm>
    </dsp:sp>
    <dsp:sp modelId="{8EA4DD5C-BFD6-4B90-B055-97F256E27FAC}">
      <dsp:nvSpPr>
        <dsp:cNvPr id="0" name=""/>
        <dsp:cNvSpPr/>
      </dsp:nvSpPr>
      <dsp:spPr>
        <a:xfrm>
          <a:off x="26442" y="929"/>
          <a:ext cx="396065" cy="25854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82884" y="336647"/>
          <a:ext cx="4499498" cy="25854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Nation against nation</a:t>
          </a:r>
          <a:endParaRPr lang="es-ES" sz="2000" kern="1200"/>
        </a:p>
      </dsp:txBody>
      <dsp:txXfrm rot="10800000">
        <a:off x="347519" y="336647"/>
        <a:ext cx="4434863" cy="258541"/>
      </dsp:txXfrm>
    </dsp:sp>
    <dsp:sp modelId="{93EA3057-D1DD-4342-B844-A8981F1054B4}">
      <dsp:nvSpPr>
        <dsp:cNvPr id="0" name=""/>
        <dsp:cNvSpPr/>
      </dsp:nvSpPr>
      <dsp:spPr>
        <a:xfrm>
          <a:off x="26442" y="336647"/>
          <a:ext cx="396065" cy="25854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82884" y="672365"/>
          <a:ext cx="4499498" cy="258541"/>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Plagues, famines, and earthquakes</a:t>
          </a:r>
          <a:endParaRPr lang="es-ES" sz="2000" kern="1200"/>
        </a:p>
      </dsp:txBody>
      <dsp:txXfrm rot="10800000">
        <a:off x="347519" y="672365"/>
        <a:ext cx="4434863" cy="258541"/>
      </dsp:txXfrm>
    </dsp:sp>
    <dsp:sp modelId="{B8A9F581-796F-4156-87BA-E637583C7F45}">
      <dsp:nvSpPr>
        <dsp:cNvPr id="0" name=""/>
        <dsp:cNvSpPr/>
      </dsp:nvSpPr>
      <dsp:spPr>
        <a:xfrm>
          <a:off x="26442" y="672365"/>
          <a:ext cx="396065" cy="258541"/>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82884" y="1008084"/>
          <a:ext cx="4499498" cy="25854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Christians will be hated</a:t>
          </a:r>
          <a:endParaRPr lang="es-ES" sz="2000" kern="1200"/>
        </a:p>
      </dsp:txBody>
      <dsp:txXfrm rot="10800000">
        <a:off x="347519" y="1008084"/>
        <a:ext cx="4434863" cy="258541"/>
      </dsp:txXfrm>
    </dsp:sp>
    <dsp:sp modelId="{C1CDAD93-7050-43D8-9BED-E3304F322C16}">
      <dsp:nvSpPr>
        <dsp:cNvPr id="0" name=""/>
        <dsp:cNvSpPr/>
      </dsp:nvSpPr>
      <dsp:spPr>
        <a:xfrm>
          <a:off x="26442" y="1008084"/>
          <a:ext cx="396065" cy="25854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82884" y="1343802"/>
          <a:ext cx="4499498" cy="258541"/>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General apostasy</a:t>
          </a:r>
          <a:endParaRPr lang="es-ES" sz="2000" kern="1200"/>
        </a:p>
      </dsp:txBody>
      <dsp:txXfrm rot="10800000">
        <a:off x="347519" y="1343802"/>
        <a:ext cx="4434863" cy="258541"/>
      </dsp:txXfrm>
    </dsp:sp>
    <dsp:sp modelId="{780D64A5-DB50-41CD-942C-7E1ED8F97A80}">
      <dsp:nvSpPr>
        <dsp:cNvPr id="0" name=""/>
        <dsp:cNvSpPr/>
      </dsp:nvSpPr>
      <dsp:spPr>
        <a:xfrm>
          <a:off x="26442" y="1343802"/>
          <a:ext cx="396065" cy="258541"/>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82884" y="1679521"/>
          <a:ext cx="4499498" cy="258541"/>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a:t>False prophets who deceive</a:t>
          </a:r>
          <a:endParaRPr lang="es-ES" sz="2000" kern="1200"/>
        </a:p>
      </dsp:txBody>
      <dsp:txXfrm rot="10800000">
        <a:off x="347519" y="1679521"/>
        <a:ext cx="4434863" cy="258541"/>
      </dsp:txXfrm>
    </dsp:sp>
    <dsp:sp modelId="{39EA1CAF-5C19-4AA2-BAA3-16390C2FB673}">
      <dsp:nvSpPr>
        <dsp:cNvPr id="0" name=""/>
        <dsp:cNvSpPr/>
      </dsp:nvSpPr>
      <dsp:spPr>
        <a:xfrm>
          <a:off x="26442" y="1679521"/>
          <a:ext cx="396065" cy="258541"/>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Great disasters shake the Earth</a:t>
          </a:r>
          <a:br>
            <a:rPr lang="en" sz="2000" b="1" kern="1200" dirty="0">
              <a:solidFill>
                <a:schemeClr val="tx1"/>
              </a:solidFill>
            </a:rPr>
          </a:br>
          <a:r>
            <a:rPr lang="en" sz="2000" b="1" kern="1200" dirty="0">
              <a:solidFill>
                <a:schemeClr val="tx1"/>
              </a:solidFill>
            </a:rPr>
            <a:t>(Rev. 6:12-14)</a:t>
          </a:r>
          <a:endParaRPr lang="es-ES" sz="20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The sign of the Son of Man appears </a:t>
          </a:r>
          <a:br>
            <a:rPr lang="es-ES" sz="2000" b="1" kern="1200" dirty="0">
              <a:solidFill>
                <a:schemeClr val="tx1"/>
              </a:solidFill>
            </a:rPr>
          </a:br>
          <a:r>
            <a:rPr lang="en" sz="2000" b="1" kern="1200" dirty="0">
              <a:solidFill>
                <a:schemeClr val="tx1"/>
              </a:solidFill>
            </a:rPr>
            <a:t>(a small cloud)</a:t>
          </a:r>
          <a:endParaRPr lang="es-ES" sz="20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Jesus bursts forth from the clouds</a:t>
          </a:r>
          <a:br>
            <a:rPr lang="en" sz="2000" b="1" kern="1200" dirty="0">
              <a:solidFill>
                <a:schemeClr val="tx1"/>
              </a:solidFill>
            </a:rPr>
          </a:br>
          <a:r>
            <a:rPr lang="en" sz="2000" b="1" kern="1200" dirty="0">
              <a:solidFill>
                <a:schemeClr val="tx1"/>
              </a:solidFill>
            </a:rPr>
            <a:t>(Rev. 1:7)</a:t>
          </a:r>
          <a:endParaRPr lang="es-ES" sz="20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His voice raises the dead and                                    transforms the living </a:t>
          </a:r>
          <a:br>
            <a:rPr lang="es-ES" sz="2000" b="1" kern="1200" dirty="0">
              <a:solidFill>
                <a:schemeClr val="tx1"/>
              </a:solidFill>
            </a:rPr>
          </a:br>
          <a:r>
            <a:rPr lang="en" sz="2000" b="1" kern="1200" dirty="0">
              <a:solidFill>
                <a:schemeClr val="tx1"/>
              </a:solidFill>
            </a:rPr>
            <a:t>(John 5:28; 1 Thessalonians 4:16; 1 Corinthians 15:51-52)</a:t>
          </a:r>
          <a:endParaRPr lang="es-ES" sz="2000"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The angels gather the redeemed and bring them to Jesus (1 Thessalonians 4:17)</a:t>
          </a:r>
          <a:endParaRPr lang="es-ES" sz="2000" kern="120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28/05/2026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28/05/2026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53912" y="104765"/>
            <a:ext cx="10884176" cy="406256"/>
          </a:xfrm>
          <a:prstGeom prst="rect">
            <a:avLst/>
          </a:prstGeom>
          <a:noFill/>
        </p:spPr>
        <p:txBody>
          <a:bodyPr wrap="square" rtlCol="0">
            <a:prstTxWarp prst="textPlain">
              <a:avLst/>
            </a:prstTxWarp>
            <a:spAutoFit/>
          </a:bodyPr>
          <a:lstStyle/>
          <a:p>
            <a:pPr algn="ctr"/>
            <a:r>
              <a:rPr lang="en" sz="5400" dirty="0">
                <a:solidFill>
                  <a:srgbClr val="66FF33"/>
                </a:solidFill>
                <a:effectLst>
                  <a:outerShdw blurRad="38100" dist="38100" dir="2700000" algn="tl">
                    <a:srgbClr val="000000">
                      <a:alpha val="95000"/>
                    </a:srgbClr>
                  </a:outerShdw>
                </a:effectLst>
                <a:latin typeface="Constantia" panose="02030602050306030303" pitchFamily="18" charset="0"/>
              </a:rPr>
              <a:t>INTO ETERNITY</a:t>
            </a:r>
          </a:p>
        </p:txBody>
      </p:sp>
      <p:sp>
        <p:nvSpPr>
          <p:cNvPr id="7" name="CuadroTexto 6">
            <a:extLst>
              <a:ext uri="{FF2B5EF4-FFF2-40B4-BE49-F238E27FC236}">
                <a16:creationId xmlns:a16="http://schemas.microsoft.com/office/drawing/2014/main" id="{56162EE7-05A4-99A0-7513-997C85C637C2}"/>
              </a:ext>
            </a:extLst>
          </p:cNvPr>
          <p:cNvSpPr txBox="1"/>
          <p:nvPr/>
        </p:nvSpPr>
        <p:spPr>
          <a:xfrm>
            <a:off x="2801010" y="6328128"/>
            <a:ext cx="6589981"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outerShdw>
                </a:effectLst>
              </a:rPr>
              <a:t>Lesson 13 for June 27, 2026</a:t>
            </a: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761838" y="597183"/>
            <a:ext cx="5239662" cy="566308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Beloved, now we are children of God; and it has not yet been revealed what we shall be, but we know that when He is revealed, we shall be like Him, for we shall see Him as He is</a:t>
            </a:r>
            <a:r>
              <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(1 John 3:2, </a:t>
            </a:r>
            <a:r>
              <a:rPr kumimoji="0" lang="es-ES" sz="2000" b="1" i="0" u="none" strike="noStrike" kern="1200" cap="none" spc="0" normalizeH="0" baseline="0" noProof="0" dirty="0" err="1">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NKJV</a:t>
            </a:r>
            <a:r>
              <a:rPr kumimoji="0" lang="es-ES" sz="28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161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4151414518"/>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015663"/>
          </a:xfrm>
          <a:prstGeom prst="rect">
            <a:avLst/>
          </a:prstGeom>
          <a:noFill/>
        </p:spPr>
        <p:txBody>
          <a:bodyPr wrap="square" rtlCol="0">
            <a:spAutoFit/>
          </a:bodyPr>
          <a:lstStyle/>
          <a:p>
            <a:pPr>
              <a:spcBef>
                <a:spcPts val="600"/>
              </a:spcBef>
            </a:pPr>
            <a:r>
              <a:rPr lang="en" sz="2000" b="1" dirty="0"/>
              <a:t>Although relating to God and getting to know Him throughout our lives is vital, that is not the goal of the Christian.</a:t>
            </a:r>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6" y="2106720"/>
            <a:ext cx="59888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How long until that moment? What will happen afterward? How does this knowledge impact my daily life?</a:t>
            </a: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6" y="1098752"/>
            <a:ext cx="59888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aspire to something more. We want to meet face to face the One we have met and with whom we have interacted here.</a:t>
            </a: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en" sz="4800" b="1" spc="600" dirty="0">
                <a:ln w="9525">
                  <a:solidFill>
                    <a:schemeClr val="bg1"/>
                  </a:solidFill>
                  <a:prstDash val="solid"/>
                </a:ln>
                <a:solidFill>
                  <a:schemeClr val="accent5"/>
                </a:solidFill>
                <a:effectLst>
                  <a:outerShdw blurRad="12700" dist="12700" dir="2700000" algn="tl" rotWithShape="0">
                    <a:schemeClr val="accent5"/>
                  </a:outerShdw>
                </a:effectLst>
              </a:rPr>
              <a:t>WAITING TIME</a:t>
            </a: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a:t>
            </a:r>
            <a:r>
              <a:rPr lang="en-U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But mark this: There will be terrible times in the last days</a:t>
            </a:r>
            <a:r>
              <a:rPr lang="en"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rPr>
              <a:t>(2 Timothy 3:1)</a:t>
            </a:r>
            <a:endParaRPr lang="es-E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333375" y="1198908"/>
            <a:ext cx="6867525" cy="1015663"/>
          </a:xfrm>
          <a:prstGeom prst="rect">
            <a:avLst/>
          </a:prstGeom>
          <a:noFill/>
        </p:spPr>
        <p:txBody>
          <a:bodyPr wrap="square" rtlCol="0">
            <a:spAutoFit/>
          </a:bodyPr>
          <a:lstStyle/>
          <a:p>
            <a:pPr>
              <a:spcBef>
                <a:spcPts val="600"/>
              </a:spcBef>
            </a:pPr>
            <a:r>
              <a:rPr lang="en" sz="2000" b="1" dirty="0"/>
              <a:t>Jesus gave us signs that would occur before his Second Coming. They are a series of situations that will worsen as that moment approaches (Mt. 24:6-11):</a:t>
            </a:r>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3987834086"/>
              </p:ext>
            </p:extLst>
          </p:nvPr>
        </p:nvGraphicFramePr>
        <p:xfrm>
          <a:off x="2351842" y="2244388"/>
          <a:ext cx="4782383"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83483" y="1328115"/>
            <a:ext cx="4528129"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7200899" y="4002735"/>
            <a:ext cx="4924425" cy="1354217"/>
            <a:chOff x="4962524" y="4118699"/>
            <a:chExt cx="4924425" cy="1354217"/>
          </a:xfrm>
        </p:grpSpPr>
        <p:sp>
          <p:nvSpPr>
            <p:cNvPr id="11" name="CuadroTexto 10">
              <a:extLst>
                <a:ext uri="{FF2B5EF4-FFF2-40B4-BE49-F238E27FC236}">
                  <a16:creationId xmlns:a16="http://schemas.microsoft.com/office/drawing/2014/main" id="{2A84432E-D35B-782F-EC8C-75E0EEB712D0}"/>
                </a:ext>
              </a:extLst>
            </p:cNvPr>
            <p:cNvSpPr txBox="1"/>
            <p:nvPr/>
          </p:nvSpPr>
          <p:spPr>
            <a:xfrm>
              <a:off x="4962524" y="4118699"/>
              <a:ext cx="4924425" cy="1354217"/>
            </a:xfrm>
            <a:prstGeom prst="rect">
              <a:avLst/>
            </a:prstGeom>
            <a:noFill/>
          </p:spPr>
          <p:txBody>
            <a:bodyPr wrap="square">
              <a:spAutoFit/>
            </a:bodyPr>
            <a:lstStyle/>
            <a:p>
              <a:r>
                <a:rPr lang="en" sz="1600" b="1" dirty="0"/>
                <a:t>Map of ongoing armed conflicts:</a:t>
              </a:r>
            </a:p>
            <a:p>
              <a:pPr lvl="1"/>
              <a:r>
                <a:rPr lang="en" sz="1600" b="1" dirty="0"/>
                <a:t>Major wars (10,000 deaths or more)</a:t>
              </a:r>
            </a:p>
            <a:p>
              <a:pPr lvl="1"/>
              <a:r>
                <a:rPr lang="en" sz="1600" b="1" dirty="0"/>
                <a:t>Minor wars (1,000-9,999 deaths)</a:t>
              </a:r>
            </a:p>
            <a:p>
              <a:pPr lvl="1"/>
              <a:r>
                <a:rPr lang="en" sz="1600" b="1" dirty="0"/>
                <a:t>Conflicts (100-999 deaths)</a:t>
              </a:r>
            </a:p>
            <a:p>
              <a:pPr lvl="1"/>
              <a:r>
                <a:rPr lang="en" sz="1600" b="1" dirty="0"/>
                <a:t>Skirmishes and clashes (1-99 deaths)</a:t>
              </a:r>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10174" y="4419004"/>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1017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210174" y="4904102"/>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210174" y="514665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66826" y="4464565"/>
            <a:ext cx="3590924" cy="2246769"/>
          </a:xfrm>
          <a:prstGeom prst="rect">
            <a:avLst/>
          </a:prstGeom>
          <a:noFill/>
        </p:spPr>
        <p:txBody>
          <a:bodyPr wrap="square" rtlCol="0">
            <a:spAutoFit/>
          </a:bodyPr>
          <a:lstStyle/>
          <a:p>
            <a:pPr>
              <a:spcBef>
                <a:spcPts val="600"/>
              </a:spcBef>
            </a:pPr>
            <a:r>
              <a:rPr lang="en" sz="2000" b="1" dirty="0"/>
              <a:t>To maintain our confidence in these “terrible times”                                 (2 Tim. 3:1) we must cultivate a right relationship with God, and have the assurance that He has forgiven our sins and we are saved by Him.</a:t>
            </a:r>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387895"/>
            <a:ext cx="5316555" cy="1323439"/>
          </a:xfrm>
          <a:prstGeom prst="rect">
            <a:avLst/>
          </a:prstGeom>
          <a:noFill/>
        </p:spPr>
        <p:txBody>
          <a:bodyPr wrap="square" rtlCol="0">
            <a:spAutoFit/>
          </a:bodyPr>
          <a:lstStyle/>
          <a:p>
            <a:pPr>
              <a:spcBef>
                <a:spcPts val="600"/>
              </a:spcBef>
            </a:pPr>
            <a:r>
              <a:rPr lang="en" sz="2000" b="1" dirty="0"/>
              <a:t>A spiritual revival is needed. We need to pray, like Asaph: “</a:t>
            </a:r>
            <a:r>
              <a:rPr lang="en-US" sz="2000" b="1" dirty="0"/>
              <a:t>Restore us, O God; make your face shine on us, that we may be saved</a:t>
            </a:r>
            <a:r>
              <a:rPr lang="en" sz="2000" b="1" dirty="0"/>
              <a:t>” (Psalm 80:3).</a:t>
            </a:r>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263800"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 y="0"/>
            <a:ext cx="5466521" cy="707886"/>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en" sz="4000" b="1" dirty="0">
                <a:ln/>
                <a:solidFill>
                  <a:schemeClr val="tx2">
                    <a:lumMod val="75000"/>
                  </a:schemeClr>
                </a:solidFill>
                <a:effectLst>
                  <a:outerShdw blurRad="38100" dist="38100" dir="2700000" algn="tl">
                    <a:srgbClr val="000000">
                      <a:alpha val="43137"/>
                    </a:srgbClr>
                  </a:outerShdw>
                </a:effectLst>
              </a:rPr>
              <a:t>THE SECOND COMING</a:t>
            </a: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612253"/>
            <a:ext cx="546652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D6732F"/>
                </a:solidFill>
                <a:latin typeface="Comic Sans MS" panose="030F0702030302020204" pitchFamily="66" charset="0"/>
              </a:rPr>
              <a:t>“</a:t>
            </a:r>
            <a:r>
              <a:rPr lang="en-US" b="1" dirty="0">
                <a:solidFill>
                  <a:srgbClr val="D6732F"/>
                </a:solidFill>
                <a:latin typeface="Comic Sans MS" panose="030F0702030302020204" pitchFamily="66" charset="0"/>
              </a:rPr>
              <a:t>And he will send his angels with a loud trumpet call, and they will gather his elect from the four winds, from one end of the heavens to the other</a:t>
            </a:r>
            <a:r>
              <a:rPr lang="en" b="1" dirty="0">
                <a:solidFill>
                  <a:srgbClr val="D6732F"/>
                </a:solidFill>
                <a:latin typeface="Comic Sans MS" panose="030F0702030302020204" pitchFamily="66" charset="0"/>
              </a:rPr>
              <a:t>.” </a:t>
            </a:r>
            <a:r>
              <a:rPr lang="en" sz="1400" b="1" dirty="0">
                <a:solidFill>
                  <a:srgbClr val="D6732F"/>
                </a:solidFill>
                <a:latin typeface="Comic Sans MS" panose="030F0702030302020204" pitchFamily="66" charset="0"/>
              </a:rPr>
              <a:t>(Matthew 24:31)</a:t>
            </a:r>
            <a:endParaRPr lang="es-ES"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56335" y="1826226"/>
            <a:ext cx="5231280" cy="1015663"/>
          </a:xfrm>
          <a:prstGeom prst="rect">
            <a:avLst/>
          </a:prstGeom>
          <a:noFill/>
        </p:spPr>
        <p:txBody>
          <a:bodyPr wrap="square" rtlCol="0">
            <a:spAutoFit/>
          </a:bodyPr>
          <a:lstStyle/>
          <a:p>
            <a:pPr>
              <a:spcBef>
                <a:spcPts val="600"/>
              </a:spcBef>
            </a:pPr>
            <a:r>
              <a:rPr lang="en" sz="2000" b="1" dirty="0"/>
              <a:t>Matthew 24:29-31 summarizes the main events of this great event, the scene of which is complemented by other passages:</a:t>
            </a:r>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2662210064"/>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15959" y="4402816"/>
            <a:ext cx="5231280" cy="2246769"/>
          </a:xfrm>
          <a:prstGeom prst="rect">
            <a:avLst/>
          </a:prstGeom>
          <a:noFill/>
        </p:spPr>
        <p:txBody>
          <a:bodyPr wrap="square" rtlCol="0">
            <a:spAutoFit/>
          </a:bodyPr>
          <a:lstStyle/>
          <a:p>
            <a:pPr>
              <a:spcBef>
                <a:spcPts val="600"/>
              </a:spcBef>
            </a:pPr>
            <a:r>
              <a:rPr lang="en-US" sz="2000" b="1" dirty="0"/>
              <a:t>In that moment, when the trumpets sound and every human eye sees Jesus, we’ll know that it’s been worth the wait. Every persevering prayer, every moment we’ve prioritized time with Him, every time we’ve spoken boldly for Him, every trial—will be culminated in seeing His face</a:t>
            </a:r>
            <a:r>
              <a:rPr lang="en" sz="2000" b="1" dirty="0"/>
              <a:t>.</a:t>
            </a:r>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800" b="1" spc="600" dirty="0">
                <a:ln/>
                <a:solidFill>
                  <a:schemeClr val="accent1"/>
                </a:solidFill>
                <a:effectLst>
                  <a:outerShdw blurRad="60007" dist="200025" dir="15000000" sy="30000" kx="-1800000" algn="bl" rotWithShape="0">
                    <a:schemeClr val="accent1">
                      <a:lumMod val="75000"/>
                      <a:alpha val="43000"/>
                    </a:schemeClr>
                  </a:outerShdw>
                </a:effectLst>
              </a:rPr>
              <a:t>ARRIVING HOME</a:t>
            </a:r>
          </a:p>
        </p:txBody>
      </p:sp>
      <p:sp>
        <p:nvSpPr>
          <p:cNvPr id="5" name="CuadroTexto 4">
            <a:extLst>
              <a:ext uri="{FF2B5EF4-FFF2-40B4-BE49-F238E27FC236}">
                <a16:creationId xmlns:a16="http://schemas.microsoft.com/office/drawing/2014/main" id="{5524EA37-585A-DADA-F343-D167A042C93F}"/>
              </a:ext>
            </a:extLst>
          </p:cNvPr>
          <p:cNvSpPr txBox="1"/>
          <p:nvPr/>
        </p:nvSpPr>
        <p:spPr>
          <a:xfrm>
            <a:off x="3088669" y="672042"/>
            <a:ext cx="8315325" cy="646331"/>
          </a:xfrm>
          <a:prstGeom prst="rect">
            <a:avLst/>
          </a:prstGeom>
          <a:noFill/>
        </p:spPr>
        <p:txBody>
          <a:bodyPr wrap="square">
            <a:spAutoFit/>
          </a:bodyPr>
          <a:lstStyle/>
          <a:p>
            <a:pPr algn="ctr"/>
            <a:r>
              <a:rPr lang="en" b="1" dirty="0">
                <a:solidFill>
                  <a:srgbClr val="7E463E"/>
                </a:solidFill>
                <a:latin typeface="Comic Sans MS" panose="030F0702030302020204" pitchFamily="66" charset="0"/>
              </a:rPr>
              <a:t>“</a:t>
            </a:r>
            <a:r>
              <a:rPr lang="en-US" b="1" dirty="0">
                <a:solidFill>
                  <a:srgbClr val="7E463E"/>
                </a:solidFill>
                <a:latin typeface="Comic Sans MS" panose="030F0702030302020204" pitchFamily="66" charset="0"/>
              </a:rPr>
              <a:t>My Father’s house has many rooms; if that were not so, would I have told you that I am going there to prepare a place for you?</a:t>
            </a:r>
            <a:r>
              <a:rPr lang="en" b="1" dirty="0">
                <a:solidFill>
                  <a:srgbClr val="7E463E"/>
                </a:solidFill>
                <a:latin typeface="Comic Sans MS" panose="030F0702030302020204" pitchFamily="66" charset="0"/>
              </a:rPr>
              <a:t>.” </a:t>
            </a:r>
            <a:r>
              <a:rPr lang="en" sz="1400" b="1" dirty="0">
                <a:solidFill>
                  <a:srgbClr val="7E463E"/>
                </a:solidFill>
                <a:latin typeface="Comic Sans MS" panose="030F0702030302020204" pitchFamily="66" charset="0"/>
              </a:rPr>
              <a:t>(John 14:2)</a:t>
            </a:r>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1015663"/>
          </a:xfrm>
          <a:prstGeom prst="rect">
            <a:avLst/>
          </a:prstGeom>
          <a:noFill/>
        </p:spPr>
        <p:txBody>
          <a:bodyPr wrap="square" rtlCol="0">
            <a:spAutoFit/>
          </a:bodyPr>
          <a:lstStyle/>
          <a:p>
            <a:pPr>
              <a:spcBef>
                <a:spcPts val="600"/>
              </a:spcBef>
            </a:pPr>
            <a:r>
              <a:rPr lang="en" sz="2000" b="1" dirty="0"/>
              <a:t>In Heaven there is a place that Jesus has prepared for us, a city to live in: the New Jerusalem</a:t>
            </a:r>
            <a:br>
              <a:rPr lang="en" sz="2000" b="1" dirty="0"/>
            </a:br>
            <a:r>
              <a:rPr lang="en" sz="2000" b="1" dirty="0"/>
              <a:t>(Jn. 14:2; Heb. 11:10; Rev. 21:10).</a:t>
            </a:r>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7" y="3735423"/>
            <a:ext cx="5938707" cy="1015663"/>
          </a:xfrm>
          <a:prstGeom prst="rect">
            <a:avLst/>
          </a:prstGeom>
          <a:noFill/>
        </p:spPr>
        <p:txBody>
          <a:bodyPr wrap="square">
            <a:spAutoFit/>
          </a:bodyPr>
          <a:lstStyle/>
          <a:p>
            <a:pPr>
              <a:spcBef>
                <a:spcPts val="600"/>
              </a:spcBef>
            </a:pPr>
            <a:r>
              <a:rPr lang="en" sz="2000" b="1" dirty="0"/>
              <a:t>The first event we will attend in our new home will be unforgettable: the wedding supper of the Lamb (Rev. 19:9).</a:t>
            </a: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762425"/>
            <a:ext cx="596137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This city, along with its inhabitants – us – is called “the bride of the Lamb” (Rev. 21:2, 9; Rev. 19:7-8).</a:t>
            </a: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5016198"/>
            <a:ext cx="596137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to become the bride of Christ, we must first be His bride on this earth. We must have a close relationship with Jesus now. To know Him. To talk to Him every day. To trust Him. To long for the day when we will live forever with Him.</a:t>
            </a: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WHAT WILL WE DO IN ETERNITY?</a:t>
            </a: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731341"/>
            <a:ext cx="10839449" cy="646331"/>
          </a:xfrm>
          <a:prstGeom prst="rect">
            <a:avLst/>
          </a:prstGeom>
          <a:noFill/>
        </p:spPr>
        <p:txBody>
          <a:bodyPr wrap="square">
            <a:spAutoFit/>
          </a:bodyPr>
          <a:lstStyle/>
          <a:p>
            <a:pPr algn="ctr"/>
            <a:r>
              <a:rPr lang="en" b="1" dirty="0">
                <a:solidFill>
                  <a:schemeClr val="bg2">
                    <a:lumMod val="75000"/>
                  </a:schemeClr>
                </a:solidFill>
                <a:latin typeface="Comic Sans MS" panose="030F0702030302020204" pitchFamily="66" charset="0"/>
              </a:rPr>
              <a:t>“</a:t>
            </a:r>
            <a:r>
              <a:rPr lang="en-US" b="1" dirty="0">
                <a:solidFill>
                  <a:schemeClr val="bg2">
                    <a:lumMod val="75000"/>
                  </a:schemeClr>
                </a:solidFill>
                <a:latin typeface="Comic Sans MS" panose="030F0702030302020204" pitchFamily="66" charset="0"/>
              </a:rPr>
              <a:t>For the Lamb at the center of the throne will be their shepherd; he will lead them to springs of living water. And God will wipe away every tear from their eyes.</a:t>
            </a:r>
            <a:r>
              <a:rPr lang="en" b="1" dirty="0">
                <a:solidFill>
                  <a:schemeClr val="bg2">
                    <a:lumMod val="75000"/>
                  </a:schemeClr>
                </a:solidFill>
                <a:latin typeface="Comic Sans MS" panose="030F0702030302020204" pitchFamily="66" charset="0"/>
              </a:rPr>
              <a:t>” </a:t>
            </a:r>
            <a:r>
              <a:rPr lang="en" sz="1400" b="1" dirty="0">
                <a:solidFill>
                  <a:schemeClr val="bg2">
                    <a:lumMod val="75000"/>
                  </a:schemeClr>
                </a:solidFill>
                <a:latin typeface="Comic Sans MS" panose="030F0702030302020204" pitchFamily="66" charset="0"/>
              </a:rPr>
              <a:t>(Revelation 7:17)</a:t>
            </a: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2" y="1390362"/>
            <a:ext cx="5494929" cy="1015663"/>
          </a:xfrm>
          <a:prstGeom prst="rect">
            <a:avLst/>
          </a:prstGeom>
          <a:noFill/>
        </p:spPr>
        <p:txBody>
          <a:bodyPr wrap="square" rtlCol="0">
            <a:spAutoFit/>
          </a:bodyPr>
          <a:lstStyle/>
          <a:p>
            <a:pPr>
              <a:spcBef>
                <a:spcPts val="600"/>
              </a:spcBef>
            </a:pPr>
            <a:r>
              <a:rPr lang="en" sz="2000" b="1" dirty="0"/>
              <a:t>The greatest blessing we will have in Heaven will be seeing Jesus and being able to thank Him for what He has done for us.</a:t>
            </a:r>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303191" y="2461023"/>
            <a:ext cx="5494929" cy="1938992"/>
          </a:xfrm>
          <a:prstGeom prst="rect">
            <a:avLst/>
          </a:prstGeom>
          <a:noFill/>
        </p:spPr>
        <p:txBody>
          <a:bodyPr wrap="square">
            <a:spAutoFit/>
          </a:bodyPr>
          <a:lstStyle/>
          <a:p>
            <a:pPr>
              <a:spcBef>
                <a:spcPts val="600"/>
              </a:spcBef>
            </a:pPr>
            <a:r>
              <a:rPr lang="en" sz="2000" b="1" dirty="0"/>
              <a:t>But we will not always live in Heaven. A time will come when we will descend to Earth, our final home (Rev. 21:1-3; Ps. 37:9). Although evil will no longer exist there, Jesus will still be our Shepherd, tenderly caring for us</a:t>
            </a:r>
            <a:br>
              <a:rPr lang="en" sz="2000" b="1" dirty="0"/>
            </a:br>
            <a:r>
              <a:rPr lang="en" sz="2000" b="1" dirty="0"/>
              <a:t>(Isa. 25:8; Rev. 7:17).</a:t>
            </a:r>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455013"/>
            <a:ext cx="7720909" cy="1323439"/>
          </a:xfrm>
          <a:prstGeom prst="rect">
            <a:avLst/>
          </a:prstGeom>
          <a:noFill/>
        </p:spPr>
        <p:txBody>
          <a:bodyPr wrap="square">
            <a:spAutoFit/>
          </a:bodyPr>
          <a:lstStyle/>
          <a:p>
            <a:pPr>
              <a:spcBef>
                <a:spcPts val="600"/>
              </a:spcBef>
            </a:pPr>
            <a:r>
              <a:rPr lang="en" sz="2000" b="1" dirty="0"/>
              <a:t>Of course, it won't be an idle life. Just as God gave man a job when he created him, each of us will have a purpose there. We will be able to expand our knowledge and continually discover new wonders.</a:t>
            </a:r>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Contrary to what happens now, then our thoughts will be 100% directed towards God, whose love will flood every fiber of our being (Rev. 14:1).</a:t>
            </a: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OUR RESPONSIBILITY</a:t>
            </a:r>
          </a:p>
        </p:txBody>
      </p:sp>
      <p:sp>
        <p:nvSpPr>
          <p:cNvPr id="5" name="CuadroTexto 4">
            <a:extLst>
              <a:ext uri="{FF2B5EF4-FFF2-40B4-BE49-F238E27FC236}">
                <a16:creationId xmlns:a16="http://schemas.microsoft.com/office/drawing/2014/main" id="{D3E31E01-E671-45A5-B188-EBE1FCDC3F2C}"/>
              </a:ext>
            </a:extLst>
          </p:cNvPr>
          <p:cNvSpPr txBox="1"/>
          <p:nvPr/>
        </p:nvSpPr>
        <p:spPr>
          <a:xfrm>
            <a:off x="548241" y="583251"/>
            <a:ext cx="10903953" cy="861774"/>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The Spirit and the bride say, “Come!” And let the one who hears say, “Come!” Let the one who is thirsty come; and let the one who wishes take the free gift of the water of life</a:t>
            </a: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(Revelation 22:17)</a:t>
            </a:r>
          </a:p>
        </p:txBody>
      </p:sp>
      <p:sp>
        <p:nvSpPr>
          <p:cNvPr id="6" name="CuadroTexto 5">
            <a:extLst>
              <a:ext uri="{FF2B5EF4-FFF2-40B4-BE49-F238E27FC236}">
                <a16:creationId xmlns:a16="http://schemas.microsoft.com/office/drawing/2014/main" id="{CE4B736C-5366-2212-C0EF-49901B5F39AF}"/>
              </a:ext>
            </a:extLst>
          </p:cNvPr>
          <p:cNvSpPr txBox="1"/>
          <p:nvPr/>
        </p:nvSpPr>
        <p:spPr>
          <a:xfrm>
            <a:off x="219075" y="1481732"/>
            <a:ext cx="7181841" cy="1015663"/>
          </a:xfrm>
          <a:prstGeom prst="rect">
            <a:avLst/>
          </a:prstGeom>
          <a:noFill/>
        </p:spPr>
        <p:txBody>
          <a:bodyPr wrap="square" rtlCol="0">
            <a:spAutoFit/>
          </a:bodyPr>
          <a:lstStyle/>
          <a:p>
            <a:pPr>
              <a:spcBef>
                <a:spcPts val="600"/>
              </a:spcBef>
            </a:pPr>
            <a:r>
              <a:rPr lang="en" sz="2000" b="1" dirty="0"/>
              <a:t>In the New Jerusalem—our eternal home—a river of the water of life flows from the throne of God, nourishing the tree of life (Rev. 22:1-2). Abundant life, eternal life.</a:t>
            </a:r>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20778"/>
            <a:ext cx="3607490"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925958" y="4740048"/>
            <a:ext cx="8266042"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outerShdw>
                </a:effectLst>
              </a:rPr>
              <a:t>We have a responsibility toward those who long for eternal life but do not know how to obtain it. We must proclaim aloud: “</a:t>
            </a:r>
            <a:r>
              <a:rPr lang="en-US" sz="2000" b="1" dirty="0">
                <a:solidFill>
                  <a:schemeClr val="bg1"/>
                </a:solidFill>
                <a:effectLst>
                  <a:outerShdw blurRad="38100" dist="38100" dir="2700000" algn="tl">
                    <a:srgbClr val="000000"/>
                  </a:outerShdw>
                </a:effectLst>
              </a:rPr>
              <a:t>Let the one who is thirsty come; and let the one who wishes take the free gift of the water of life</a:t>
            </a:r>
            <a:r>
              <a:rPr lang="en" sz="2000" b="1" dirty="0">
                <a:solidFill>
                  <a:schemeClr val="bg1"/>
                </a:solidFill>
                <a:effectLst>
                  <a:outerShdw blurRad="38100" dist="38100" dir="2700000" algn="tl">
                    <a:srgbClr val="000000"/>
                  </a:outerShdw>
                </a:effectLst>
              </a:rPr>
              <a:t>” (Rev. 22:17).</a:t>
            </a: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219075" y="2494076"/>
            <a:ext cx="718184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Reaching Him is free. Jesus paid the price. We responded one day to the call of the Holy Spirit and know how to get there, but others still don't know the way.</a:t>
            </a: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925957" y="6063487"/>
            <a:ext cx="82660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rPr>
              <a:t>Until the time comes when we can drink that water, let us not grow weary of waiting. Let us keep the longing alive. Come, Lord Jesus.</a:t>
            </a: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524538" y="1115453"/>
            <a:ext cx="8567531" cy="3970318"/>
          </a:xfrm>
          <a:prstGeom prst="rect">
            <a:avLst/>
          </a:prstGeom>
          <a:noFill/>
        </p:spPr>
        <p:txBody>
          <a:bodyPr wrap="square">
            <a:spAutoFit/>
          </a:bodyPr>
          <a:lstStyle/>
          <a:p>
            <a:pPr>
              <a:spcBef>
                <a:spcPts val="600"/>
              </a:spcBef>
            </a:pPr>
            <a:r>
              <a:rPr lang="en" sz="2800" b="1" dirty="0">
                <a:solidFill>
                  <a:srgbClr val="00185C"/>
                </a:solidFill>
                <a:latin typeface="Constantia" panose="02030602050306030303" pitchFamily="18" charset="0"/>
              </a:rPr>
              <a:t>“</a:t>
            </a:r>
            <a:r>
              <a:rPr lang="en-US" sz="2800" b="1" dirty="0">
                <a:solidFill>
                  <a:srgbClr val="00185C"/>
                </a:solidFill>
                <a:latin typeface="Constantia" panose="02030602050306030303" pitchFamily="18" charset="0"/>
              </a:rPr>
              <a:t>The great controversy is ended. Sin and sinners are no more. The entire universe is clean. One pulse of harmony and gladness beats through the vast creation. From Him who created all, flow life and light and gladness, throughout the realms of illimitable space. From the minutest atom to the greatest world, all things, animate and inanimate, in their unshadowed beauty and perfect joy, declare that God is love</a:t>
            </a:r>
            <a:r>
              <a:rPr lang="en" sz="2800" b="1" dirty="0">
                <a:solidFill>
                  <a:srgbClr val="00185C"/>
                </a:solidFill>
                <a:latin typeface="Constantia" panose="02030602050306030303" pitchFamily="18" charset="0"/>
              </a:rPr>
              <a:t>.”</a:t>
            </a:r>
          </a:p>
        </p:txBody>
      </p:sp>
      <p:sp>
        <p:nvSpPr>
          <p:cNvPr id="4" name="CuadroTexto 3">
            <a:extLst>
              <a:ext uri="{FF2B5EF4-FFF2-40B4-BE49-F238E27FC236}">
                <a16:creationId xmlns:a16="http://schemas.microsoft.com/office/drawing/2014/main" id="{618D7A9F-A3CD-9F29-EF49-E47C1B7829D4}"/>
              </a:ext>
            </a:extLst>
          </p:cNvPr>
          <p:cNvSpPr txBox="1"/>
          <p:nvPr/>
        </p:nvSpPr>
        <p:spPr>
          <a:xfrm>
            <a:off x="7712297" y="5917509"/>
            <a:ext cx="3379772" cy="338554"/>
          </a:xfrm>
          <a:prstGeom prst="rect">
            <a:avLst/>
          </a:prstGeom>
          <a:noFill/>
        </p:spPr>
        <p:txBody>
          <a:bodyPr wrap="none" rtlCol="0">
            <a:spAutoFit/>
          </a:bodyPr>
          <a:lstStyle/>
          <a:p>
            <a:pPr algn="r"/>
            <a:r>
              <a:rPr lang="en" sz="1600" b="1" dirty="0">
                <a:solidFill>
                  <a:srgbClr val="00185C"/>
                </a:solidFill>
              </a:rPr>
              <a:t>EGW (The Great Controversy, p. 678)</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484</TotalTime>
  <Words>1228</Words>
  <Application>Microsoft Office PowerPoint</Application>
  <PresentationFormat>Panorámica</PresentationFormat>
  <Paragraphs>57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79</cp:revision>
  <dcterms:created xsi:type="dcterms:W3CDTF">2026-05-12T14:21:33Z</dcterms:created>
  <dcterms:modified xsi:type="dcterms:W3CDTF">2026-05-28T05:58:50Z</dcterms:modified>
</cp:coreProperties>
</file>