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61" r:id="rId4"/>
    <p:sldId id="279" r:id="rId5"/>
    <p:sldId id="259" r:id="rId6"/>
    <p:sldId id="260" r:id="rId7"/>
    <p:sldId id="280" r:id="rId8"/>
    <p:sldId id="278" r:id="rId9"/>
    <p:sldId id="269" r:id="rId10"/>
    <p:sldId id="262" r:id="rId11"/>
    <p:sldId id="263" r:id="rId12"/>
    <p:sldId id="264" r:id="rId13"/>
    <p:sldId id="268"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en" sz="2000" b="1" dirty="0">
              <a:effectLst>
                <a:outerShdw blurRad="38100" dist="38100" dir="2700000" algn="tl">
                  <a:srgbClr val="000000">
                    <a:alpha val="43137"/>
                  </a:srgbClr>
                </a:outerShdw>
              </a:effectLst>
            </a:rPr>
            <a:t>Sin in the church</a:t>
          </a:r>
          <a:endParaRPr lang="es-ES" sz="2000" dirty="0">
            <a:effectLst>
              <a:outerShdw blurRad="38100" dist="38100" dir="2700000" algn="tl">
                <a:srgbClr val="000000">
                  <a:alpha val="43137"/>
                </a:srgbClr>
              </a:outerShdw>
            </a:effectLst>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r>
            <a:rPr lang="en" sz="2000" b="1" dirty="0">
              <a:effectLst>
                <a:outerShdw blurRad="38100" dist="38100" dir="2700000" algn="tl">
                  <a:srgbClr val="000000">
                    <a:alpha val="43137"/>
                  </a:srgbClr>
                </a:outerShdw>
              </a:effectLst>
            </a:rPr>
            <a:t>The consented sin</a:t>
          </a:r>
          <a:endParaRPr lang="es-ES" sz="2000"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en" sz="2000" b="1" dirty="0">
              <a:effectLst>
                <a:outerShdw blurRad="38100" dist="38100" dir="2700000" algn="tl">
                  <a:srgbClr val="000000">
                    <a:alpha val="43137"/>
                  </a:srgbClr>
                </a:outerShdw>
              </a:effectLst>
            </a:rPr>
            <a:t>Eradication of sin</a:t>
          </a:r>
          <a:endParaRPr lang="es-ES" sz="2000"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r>
            <a:rPr lang="en" sz="2000" b="1" dirty="0">
              <a:effectLst>
                <a:outerShdw blurRad="38100" dist="38100" dir="2700000" algn="tl">
                  <a:srgbClr val="000000">
                    <a:alpha val="43137"/>
                  </a:srgbClr>
                </a:outerShdw>
              </a:effectLst>
            </a:rPr>
            <a:t>Dealing with internal problems</a:t>
          </a:r>
          <a:endParaRPr lang="es-ES" sz="2000"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r>
            <a:rPr lang="en" sz="2000" b="1" dirty="0">
              <a:effectLst>
                <a:outerShdw blurRad="38100" dist="38100" dir="2700000" algn="tl">
                  <a:srgbClr val="000000">
                    <a:alpha val="43137"/>
                  </a:srgbClr>
                </a:outerShdw>
              </a:effectLst>
            </a:rPr>
            <a:t>How to avoid sin in church</a:t>
          </a:r>
          <a:endParaRPr lang="es-ES" sz="2000" dirty="0">
            <a:effectLst>
              <a:outerShdw blurRad="38100" dist="38100" dir="2700000" algn="tl">
                <a:srgbClr val="000000">
                  <a:alpha val="43137"/>
                </a:srgbClr>
              </a:outerShdw>
            </a:effectLst>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r>
            <a:rPr lang="en" sz="2000" b="1" dirty="0">
              <a:effectLst>
                <a:outerShdw blurRad="38100" dist="38100" dir="2700000" algn="tl">
                  <a:srgbClr val="000000">
                    <a:alpha val="43137"/>
                  </a:srgbClr>
                </a:outerShdw>
              </a:effectLst>
            </a:rPr>
            <a:t>Temples of the Holy Spirit</a:t>
          </a:r>
          <a:endParaRPr lang="es-ES" sz="2000" dirty="0">
            <a:effectLst>
              <a:outerShdw blurRad="38100" dist="38100" dir="2700000" algn="tl">
                <a:srgbClr val="000000">
                  <a:alpha val="43137"/>
                </a:srgbClr>
              </a:outerShdw>
            </a:effectLst>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en" sz="2000" b="1" dirty="0">
              <a:effectLst>
                <a:outerShdw blurRad="38100" dist="38100" dir="2700000" algn="tl">
                  <a:srgbClr val="000000">
                    <a:alpha val="43137"/>
                  </a:srgbClr>
                </a:outerShdw>
              </a:effectLst>
            </a:rPr>
            <a:t>Lawful sexuality</a:t>
          </a:r>
          <a:endParaRPr lang="es-ES" sz="2000"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en" sz="2000" b="1">
              <a:effectLst>
                <a:outerShdw blurRad="38100" dist="38100" dir="2700000" algn="tl">
                  <a:srgbClr val="000000"/>
                </a:outerShdw>
              </a:effectLst>
            </a:rPr>
            <a:t>To make a judgment that determines, or does not determine, the guilt of the person (1 Cor. 5:3)</a:t>
          </a: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en" sz="2000" b="1" dirty="0">
              <a:effectLst>
                <a:outerShdw blurRad="38100" dist="38100" dir="2700000" algn="tl">
                  <a:srgbClr val="000000"/>
                </a:outerShdw>
              </a:effectLst>
            </a:rPr>
            <a:t>Do not associate with the sinner, nor even eat with him, as long as he insists on being considered a member of the church, unwilling to abandon his sin (1 Cor. 5:11)</a:t>
          </a: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en" sz="2000" b="1" dirty="0">
              <a:effectLst>
                <a:outerShdw blurRad="38100" dist="38100" dir="2700000" algn="tl">
                  <a:srgbClr val="000000"/>
                </a:outerShdw>
              </a:effectLst>
            </a:rPr>
            <a:t>To expel the sinner and hand him over “to Satan,” since, by cherishing this sin, he has voluntarily chosen to put himself under Satan’s yoke                    (1 Cor. 5:2b, 5a, 13b)</a:t>
          </a: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Sin in the church</a:t>
          </a:r>
          <a:endParaRPr lang="es-ES" sz="2000" kern="1200" dirty="0">
            <a:effectLst>
              <a:outerShdw blurRad="38100" dist="38100" dir="2700000" algn="tl">
                <a:srgbClr val="000000">
                  <a:alpha val="43137"/>
                </a:srgbClr>
              </a:outerShdw>
            </a:effectLst>
          </a:endParaRP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The consented sin</a:t>
          </a:r>
          <a:endParaRPr lang="es-ES" sz="2000" kern="1200" dirty="0">
            <a:effectLst>
              <a:outerShdw blurRad="38100" dist="38100" dir="2700000" algn="tl">
                <a:srgbClr val="000000">
                  <a:alpha val="43137"/>
                </a:srgbClr>
              </a:outerShdw>
            </a:effectLst>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Eradication of sin</a:t>
          </a:r>
          <a:endParaRPr lang="es-ES" sz="2000" kern="1200" dirty="0">
            <a:effectLst>
              <a:outerShdw blurRad="38100" dist="38100" dir="2700000" algn="tl">
                <a:srgbClr val="000000">
                  <a:alpha val="43137"/>
                </a:srgbClr>
              </a:outerShdw>
            </a:effectLst>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Dealing with internal problems</a:t>
          </a:r>
          <a:endParaRPr lang="es-ES" sz="2000" kern="1200" dirty="0">
            <a:effectLst>
              <a:outerShdw blurRad="38100" dist="38100" dir="2700000" algn="tl">
                <a:srgbClr val="000000">
                  <a:alpha val="43137"/>
                </a:srgbClr>
              </a:outerShdw>
            </a:effectLst>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How to avoid sin in church</a:t>
          </a:r>
          <a:endParaRPr lang="es-ES" sz="2000" kern="1200" dirty="0">
            <a:effectLst>
              <a:outerShdw blurRad="38100" dist="38100" dir="2700000" algn="tl">
                <a:srgbClr val="000000">
                  <a:alpha val="43137"/>
                </a:srgbClr>
              </a:outerShdw>
            </a:effectLst>
          </a:endParaRP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Temples of the Holy Spirit</a:t>
          </a:r>
          <a:endParaRPr lang="es-ES" sz="2000" kern="1200" dirty="0">
            <a:effectLst>
              <a:outerShdw blurRad="38100" dist="38100" dir="2700000" algn="tl">
                <a:srgbClr val="000000">
                  <a:alpha val="43137"/>
                </a:srgbClr>
              </a:outerShdw>
            </a:effectLst>
          </a:endParaRP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Lawful sexuality</a:t>
          </a:r>
          <a:endParaRPr lang="es-ES" sz="2000" kern="1200" dirty="0">
            <a:effectLst>
              <a:outerShdw blurRad="38100" dist="38100" dir="2700000" algn="tl">
                <a:srgbClr val="000000">
                  <a:alpha val="43137"/>
                </a:srgbClr>
              </a:outerShdw>
            </a:effectLst>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69598" y="890360"/>
          <a:ext cx="649505" cy="91440"/>
        </a:xfrm>
        <a:custGeom>
          <a:avLst/>
          <a:gdLst/>
          <a:ahLst/>
          <a:cxnLst/>
          <a:rect l="0" t="0" r="0" b="0"/>
          <a:pathLst>
            <a:path>
              <a:moveTo>
                <a:pt x="0" y="45720"/>
              </a:moveTo>
              <a:lnTo>
                <a:pt x="649505"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277348" y="932676"/>
        <a:ext cx="34005" cy="6807"/>
      </dsp:txXfrm>
    </dsp:sp>
    <dsp:sp modelId="{4517103E-ADA7-4D99-A534-654E56DEE0F6}">
      <dsp:nvSpPr>
        <dsp:cNvPr id="0" name=""/>
        <dsp:cNvSpPr/>
      </dsp:nvSpPr>
      <dsp:spPr>
        <a:xfrm>
          <a:off x="14418" y="48985"/>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outerShdw>
              </a:effectLst>
            </a:rPr>
            <a:t>To make a judgment that determines, or does not determine, the guilt of the person (1 Cor. 5:3)</a:t>
          </a:r>
        </a:p>
      </dsp:txBody>
      <dsp:txXfrm>
        <a:off x="14418" y="48985"/>
        <a:ext cx="2956980" cy="1774188"/>
      </dsp:txXfrm>
    </dsp:sp>
    <dsp:sp modelId="{2E1695E2-AA7A-4BE8-80AA-A0A5E0BEED1D}">
      <dsp:nvSpPr>
        <dsp:cNvPr id="0" name=""/>
        <dsp:cNvSpPr/>
      </dsp:nvSpPr>
      <dsp:spPr>
        <a:xfrm>
          <a:off x="7350542" y="890360"/>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658292" y="932676"/>
        <a:ext cx="34005" cy="6807"/>
      </dsp:txXfrm>
    </dsp:sp>
    <dsp:sp modelId="{DE09943A-C256-40CD-B210-19FD6DF04B3D}">
      <dsp:nvSpPr>
        <dsp:cNvPr id="0" name=""/>
        <dsp:cNvSpPr/>
      </dsp:nvSpPr>
      <dsp:spPr>
        <a:xfrm>
          <a:off x="3651504" y="48985"/>
          <a:ext cx="3700838" cy="177418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Do not associate with the sinner, nor even eat with him, as long as he insists on being considered a member of the church, unwilling to abandon his sin (1 Cor. 5:11)</a:t>
          </a:r>
        </a:p>
      </dsp:txBody>
      <dsp:txXfrm>
        <a:off x="3651504" y="48985"/>
        <a:ext cx="3700838" cy="1774188"/>
      </dsp:txXfrm>
    </dsp:sp>
    <dsp:sp modelId="{53659B7C-0BD0-45C0-AE43-E38BED7A7250}">
      <dsp:nvSpPr>
        <dsp:cNvPr id="0" name=""/>
        <dsp:cNvSpPr/>
      </dsp:nvSpPr>
      <dsp:spPr>
        <a:xfrm>
          <a:off x="8032448" y="48985"/>
          <a:ext cx="3700838" cy="177418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To expel the sinner and hand him over “to Satan,” since, by cherishing this sin, he has voluntarily chosen to put himself under Satan’s yoke                    (1 Cor. 5:2b, 5a, 13b)</a:t>
          </a:r>
        </a:p>
      </dsp:txBody>
      <dsp:txXfrm>
        <a:off x="8032448" y="48985"/>
        <a:ext cx="3700838" cy="177418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29/06/2026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29/06/2026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29/06/2026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29/06/2026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073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29/06/2026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75467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29/06/2026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31717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29/06/2026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2666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29/06/2026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65875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29/06/2026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82336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29/06/2026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95133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29/06/2026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2207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29/06/2026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29/06/2026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92629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29/06/2026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5008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29/06/2026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0268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29/06/2026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29/06/2026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29/06/2026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29/06/2026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29/06/2026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29/06/2026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29/06/2026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29/06/2026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29/06/2026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832633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jpeg"/><Relationship Id="rId4" Type="http://schemas.openxmlformats.org/officeDocument/2006/relationships/image" Target="../media/image5.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11.jpeg"/><Relationship Id="rId5" Type="http://schemas.microsoft.com/office/2007/relationships/hdphoto" Target="../media/hdphoto1.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jpeg"/><Relationship Id="rId7" Type="http://schemas.openxmlformats.org/officeDocument/2006/relationships/diagramColors" Target="../diagrams/colors2.xml"/><Relationship Id="rId12"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6.jpeg"/><Relationship Id="rId5" Type="http://schemas.openxmlformats.org/officeDocument/2006/relationships/diagramLayout" Target="../diagrams/layout2.xml"/><Relationship Id="rId10" Type="http://schemas.openxmlformats.org/officeDocument/2006/relationships/image" Target="../media/image15.png"/><Relationship Id="rId4" Type="http://schemas.openxmlformats.org/officeDocument/2006/relationships/diagramData" Target="../diagrams/data2.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0" y="-85725"/>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a:r>
              <a:rPr lang="en" sz="6000" b="1" spc="300" dirty="0">
                <a:ln w="0"/>
                <a:solidFill>
                  <a:srgbClr val="686688"/>
                </a:solidFill>
                <a:effectLst>
                  <a:reflection blurRad="6350" stA="53000" endA="300" endPos="35500" dir="5400000" sy="-90000" algn="bl" rotWithShape="0"/>
                </a:effectLst>
              </a:rPr>
              <a:t>SIN IN THE CHURCH</a:t>
            </a:r>
          </a:p>
        </p:txBody>
      </p:sp>
      <p:sp>
        <p:nvSpPr>
          <p:cNvPr id="5" name="CuadroTexto 4">
            <a:extLst>
              <a:ext uri="{FF2B5EF4-FFF2-40B4-BE49-F238E27FC236}">
                <a16:creationId xmlns:a16="http://schemas.microsoft.com/office/drawing/2014/main" id="{D6AEB025-9E8B-5BF9-1FD4-6521A57D8BF4}"/>
              </a:ext>
            </a:extLst>
          </p:cNvPr>
          <p:cNvSpPr txBox="1"/>
          <p:nvPr/>
        </p:nvSpPr>
        <p:spPr>
          <a:xfrm>
            <a:off x="0" y="6519446"/>
            <a:ext cx="3482171" cy="338554"/>
          </a:xfrm>
          <a:prstGeom prst="rect">
            <a:avLst/>
          </a:prstGeom>
          <a:noFill/>
        </p:spPr>
        <p:txBody>
          <a:bodyPr wrap="none" rtlCol="0">
            <a:spAutoFit/>
          </a:bodyPr>
          <a:lstStyle/>
          <a:p>
            <a:r>
              <a:rPr lang="en" sz="1600" b="1" dirty="0">
                <a:solidFill>
                  <a:srgbClr val="FCE4C4"/>
                </a:solidFill>
                <a:effectLst>
                  <a:glow rad="127000">
                    <a:srgbClr val="82502E"/>
                  </a:glow>
                  <a:outerShdw blurRad="38100" dist="38100" dir="2700000" algn="tl">
                    <a:srgbClr val="000000"/>
                  </a:outerShdw>
                </a:effectLst>
              </a:rPr>
              <a:t>Lesson 4 for July 25, 2026</a:t>
            </a:r>
          </a:p>
        </p:txBody>
      </p:sp>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en" sz="4000" b="1" dirty="0">
                <a:ln w="22225">
                  <a:solidFill>
                    <a:srgbClr val="826000"/>
                  </a:solidFill>
                  <a:prstDash val="solid"/>
                </a:ln>
                <a:solidFill>
                  <a:srgbClr val="CC9900"/>
                </a:solidFill>
              </a:rPr>
              <a:t>TEMPLES OF THE HOLY SPIRIT</a:t>
            </a:r>
          </a:p>
        </p:txBody>
      </p:sp>
      <p:sp>
        <p:nvSpPr>
          <p:cNvPr id="5" name="CuadroTexto 4">
            <a:extLst>
              <a:ext uri="{FF2B5EF4-FFF2-40B4-BE49-F238E27FC236}">
                <a16:creationId xmlns:a16="http://schemas.microsoft.com/office/drawing/2014/main" id="{D244DD43-0EA1-9F2F-5EBC-8BC6D2292552}"/>
              </a:ext>
            </a:extLst>
          </p:cNvPr>
          <p:cNvSpPr txBox="1"/>
          <p:nvPr/>
        </p:nvSpPr>
        <p:spPr>
          <a:xfrm>
            <a:off x="1" y="526402"/>
            <a:ext cx="8160774" cy="861774"/>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en-US" b="1" dirty="0">
                <a:solidFill>
                  <a:schemeClr val="accent1">
                    <a:lumMod val="75000"/>
                  </a:schemeClr>
                </a:solidFill>
                <a:latin typeface="Comic Sans MS" panose="030F0702030302020204" pitchFamily="66" charset="0"/>
              </a:rPr>
              <a:t>Do you not know that your bodies are temples of the Holy Spirit, who is in you, whom you have received from God? You are not your own</a:t>
            </a:r>
            <a:r>
              <a:rPr lang="en" b="1" dirty="0">
                <a:solidFill>
                  <a:schemeClr val="accent1">
                    <a:lumMod val="75000"/>
                  </a:schemeClr>
                </a:solidFill>
                <a:latin typeface="Comic Sans MS" panose="030F0702030302020204" pitchFamily="66" charset="0"/>
              </a:rPr>
              <a:t>”</a:t>
            </a:r>
          </a:p>
          <a:p>
            <a:pPr algn="ctr"/>
            <a:r>
              <a:rPr lang="en" sz="1400" b="1" dirty="0">
                <a:solidFill>
                  <a:schemeClr val="accent1">
                    <a:lumMod val="75000"/>
                  </a:schemeClr>
                </a:solidFill>
                <a:latin typeface="Comic Sans MS" panose="030F0702030302020204" pitchFamily="66" charset="0"/>
              </a:rPr>
              <a:t>(1 Corinthians 6:19)</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191468" y="1410947"/>
            <a:ext cx="8071888" cy="707886"/>
          </a:xfrm>
          <a:prstGeom prst="rect">
            <a:avLst/>
          </a:prstGeom>
          <a:noFill/>
        </p:spPr>
        <p:txBody>
          <a:bodyPr wrap="square" rtlCol="0">
            <a:spAutoFit/>
          </a:bodyPr>
          <a:lstStyle/>
          <a:p>
            <a:pPr>
              <a:spcBef>
                <a:spcPts val="600"/>
              </a:spcBef>
            </a:pPr>
            <a:r>
              <a:rPr lang="en" sz="2000" b="1" dirty="0"/>
              <a:t>After addressing the issue of litigation, Paul returns to the main topic: sexual immorality within the church. Why did it exist?</a:t>
            </a:r>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8924309" y="3716594"/>
            <a:ext cx="3178219" cy="3017965"/>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91467" y="2294724"/>
            <a:ext cx="3859424" cy="1974474"/>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99853" y="4385225"/>
            <a:ext cx="9008636" cy="707886"/>
          </a:xfrm>
          <a:prstGeom prst="rect">
            <a:avLst/>
          </a:prstGeom>
          <a:noFill/>
        </p:spPr>
        <p:txBody>
          <a:bodyPr wrap="square">
            <a:spAutoFit/>
          </a:bodyPr>
          <a:lstStyle/>
          <a:p>
            <a:pPr>
              <a:spcBef>
                <a:spcPts val="600"/>
              </a:spcBef>
            </a:pPr>
            <a:r>
              <a:rPr lang="en" sz="2000" b="1" dirty="0"/>
              <a:t>His argument: our bodies are members of Christ. We cannot take a member of Christ and unite it with a prostitute or an adulteress (1 Cor. 6:15-18).</a:t>
            </a:r>
          </a:p>
        </p:txBody>
      </p:sp>
      <p:sp>
        <p:nvSpPr>
          <p:cNvPr id="14" name="CuadroTexto 13">
            <a:extLst>
              <a:ext uri="{FF2B5EF4-FFF2-40B4-BE49-F238E27FC236}">
                <a16:creationId xmlns:a16="http://schemas.microsoft.com/office/drawing/2014/main" id="{61EE0B9B-CC58-7C6E-7D94-A27971A198BC}"/>
              </a:ext>
            </a:extLst>
          </p:cNvPr>
          <p:cNvSpPr txBox="1"/>
          <p:nvPr/>
        </p:nvSpPr>
        <p:spPr>
          <a:xfrm>
            <a:off x="99853" y="5225576"/>
            <a:ext cx="8634572" cy="1323439"/>
          </a:xfrm>
          <a:prstGeom prst="rect">
            <a:avLst/>
          </a:prstGeom>
          <a:noFill/>
        </p:spPr>
        <p:txBody>
          <a:bodyPr wrap="square">
            <a:spAutoFit/>
          </a:bodyPr>
          <a:lstStyle/>
          <a:p>
            <a:pPr>
              <a:spcBef>
                <a:spcPts val="600"/>
              </a:spcBef>
            </a:pPr>
            <a:r>
              <a:rPr lang="en" sz="2000" b="1" dirty="0"/>
              <a:t>Finally, it leads us to reflect on a crucial matter: our bodies are temples of the Holy Spirit and, therefore, are not our property, but belong to God</a:t>
            </a:r>
            <a:br>
              <a:rPr lang="en" sz="2000" b="1" dirty="0"/>
            </a:br>
            <a:r>
              <a:rPr lang="en" sz="2000" b="1" dirty="0"/>
              <a:t>(1 Cor. 6:19). God bought us with the precious blood of his Son, so we must glorify God in both our body and our spirit (1 Cor. 6:20).</a:t>
            </a:r>
          </a:p>
        </p:txBody>
      </p:sp>
      <p:sp>
        <p:nvSpPr>
          <p:cNvPr id="16" name="CuadroTexto 15">
            <a:extLst>
              <a:ext uri="{FF2B5EF4-FFF2-40B4-BE49-F238E27FC236}">
                <a16:creationId xmlns:a16="http://schemas.microsoft.com/office/drawing/2014/main" id="{8ED33D08-2B6F-EA36-4E2E-A0410E638033}"/>
              </a:ext>
            </a:extLst>
          </p:cNvPr>
          <p:cNvSpPr txBox="1"/>
          <p:nvPr/>
        </p:nvSpPr>
        <p:spPr>
          <a:xfrm>
            <a:off x="4227412" y="2279950"/>
            <a:ext cx="7964588" cy="1631216"/>
          </a:xfrm>
          <a:prstGeom prst="rect">
            <a:avLst/>
          </a:prstGeom>
          <a:noFill/>
        </p:spPr>
        <p:txBody>
          <a:bodyPr wrap="square">
            <a:spAutoFit/>
          </a:bodyPr>
          <a:lstStyle/>
          <a:p>
            <a:pPr>
              <a:spcBef>
                <a:spcPts val="600"/>
              </a:spcBef>
            </a:pPr>
            <a:r>
              <a:rPr lang="en" sz="2000" b="1" dirty="0"/>
              <a:t>Christians are called to holiness (1 Cor. 6:11), and this should exclude all sin. But some argued that, since their sins had already been forgiven, they could do whatever they wanted with their bodies. That is why Paul clarifies that “the body is not meant for sexual immorality” (1 Cor. 6:12-13).</a:t>
            </a:r>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EDD8B07-5F70-9CFD-B56B-9BE1E9122E47}"/>
              </a:ext>
            </a:extLst>
          </p:cNvPr>
          <p:cNvSpPr txBox="1"/>
          <p:nvPr/>
        </p:nvSpPr>
        <p:spPr>
          <a:xfrm>
            <a:off x="0" y="0"/>
            <a:ext cx="12191999" cy="769441"/>
          </a:xfrm>
          <a:prstGeom prst="rect">
            <a:avLst/>
          </a:prstGeom>
          <a:noFill/>
        </p:spPr>
        <p:txBody>
          <a:bodyPr wrap="square">
            <a:spAutoFit/>
          </a:bodyPr>
          <a:lstStyle/>
          <a:p>
            <a:pPr algn="ctr"/>
            <a:r>
              <a:rPr lang="en" sz="4400" b="1" spc="600" dirty="0">
                <a:ln w="6600">
                  <a:solidFill>
                    <a:schemeClr val="accent2"/>
                  </a:solidFill>
                  <a:prstDash val="solid"/>
                </a:ln>
                <a:solidFill>
                  <a:srgbClr val="FFFFFF"/>
                </a:solidFill>
                <a:effectLst>
                  <a:outerShdw dist="38100" dir="2700000" algn="tl" rotWithShape="0">
                    <a:schemeClr val="accent2"/>
                  </a:outerShdw>
                </a:effectLst>
              </a:rPr>
              <a:t>LAWFUL SEXUALITY</a:t>
            </a: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511342"/>
            <a:ext cx="8356369" cy="1015663"/>
          </a:xfrm>
          <a:prstGeom prst="rect">
            <a:avLst/>
          </a:prstGeom>
          <a:noFill/>
        </p:spPr>
        <p:txBody>
          <a:bodyPr wrap="square" rtlCol="0">
            <a:spAutoFit/>
          </a:bodyPr>
          <a:lstStyle/>
          <a:p>
            <a:pPr>
              <a:spcBef>
                <a:spcPts val="600"/>
              </a:spcBef>
            </a:pPr>
            <a:r>
              <a:rPr lang="en" sz="2000" b="1" dirty="0"/>
              <a:t>By answering some questions that had been raised by the church in Corinth, Paul helps us to understand how we can flee from sexual immorality (1 Cor. 7:1).</a:t>
            </a:r>
          </a:p>
        </p:txBody>
      </p:sp>
      <p:sp>
        <p:nvSpPr>
          <p:cNvPr id="6" name="CuadroTexto 5">
            <a:extLst>
              <a:ext uri="{FF2B5EF4-FFF2-40B4-BE49-F238E27FC236}">
                <a16:creationId xmlns:a16="http://schemas.microsoft.com/office/drawing/2014/main" id="{0391FA10-451F-4AC7-FE84-BD9168DC2BC3}"/>
              </a:ext>
            </a:extLst>
          </p:cNvPr>
          <p:cNvSpPr txBox="1"/>
          <p:nvPr/>
        </p:nvSpPr>
        <p:spPr>
          <a:xfrm>
            <a:off x="1590675" y="694152"/>
            <a:ext cx="9163050"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 b="1" dirty="0">
                <a:solidFill>
                  <a:schemeClr val="accent2">
                    <a:lumMod val="75000"/>
                  </a:schemeClr>
                </a:solidFill>
                <a:latin typeface="Comic Sans MS" panose="030F0702030302020204" pitchFamily="66" charset="0"/>
              </a:rPr>
              <a:t>“But because of the widespread sexual immorality, each man should have his own wife and each woman her own husband.” </a:t>
            </a:r>
            <a:r>
              <a:rPr lang="en" sz="1400" b="1" dirty="0">
                <a:solidFill>
                  <a:schemeClr val="accent2">
                    <a:lumMod val="75000"/>
                  </a:schemeClr>
                </a:solidFill>
                <a:latin typeface="Comic Sans MS" panose="030F0702030302020204" pitchFamily="66" charset="0"/>
              </a:rPr>
              <a:t>(1 Corinthians 7:2 </a:t>
            </a:r>
            <a:r>
              <a:rPr lang="en" sz="1100" b="1" dirty="0">
                <a:solidFill>
                  <a:schemeClr val="accent2">
                    <a:lumMod val="75000"/>
                  </a:schemeClr>
                </a:solidFill>
                <a:latin typeface="Comic Sans MS" panose="030F0702030302020204" pitchFamily="66" charset="0"/>
              </a:rPr>
              <a:t>NIV</a:t>
            </a:r>
            <a:r>
              <a:rPr lang="en" sz="1400" b="1" dirty="0">
                <a:solidFill>
                  <a:schemeClr val="accent2">
                    <a:lumMod val="75000"/>
                  </a:schemeClr>
                </a:solidFill>
                <a:latin typeface="Comic Sans MS" panose="030F0702030302020204" pitchFamily="66" charset="0"/>
              </a:rPr>
              <a:t>)</a:t>
            </a: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835629" y="4128402"/>
            <a:ext cx="4674960" cy="1631216"/>
          </a:xfrm>
          <a:prstGeom prst="rect">
            <a:avLst/>
          </a:prstGeom>
          <a:noFill/>
        </p:spPr>
        <p:txBody>
          <a:bodyPr wrap="square">
            <a:spAutoFit/>
          </a:bodyPr>
          <a:lstStyle/>
          <a:p>
            <a:pPr>
              <a:spcBef>
                <a:spcPts val="600"/>
              </a:spcBef>
            </a:pPr>
            <a:r>
              <a:rPr lang="en" sz="2000" b="1" dirty="0"/>
              <a:t>Single people with the gift of continence can take better advantage of opportunities to serve God without limitations from family cares                                         (1 Cor. 7:6-8, 32-34).</a:t>
            </a:r>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29" y="3358641"/>
            <a:ext cx="835636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Spouses should not refuse to have sexual relations to avoid inciting the other to possible adultery (1 Cor. 7:3-5).</a:t>
            </a: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835628" y="2588880"/>
            <a:ext cx="835637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Basically: married people should enjoy lawful sexuality with their spouse; single people should not have sexual relations with anyone.</a:t>
            </a: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835628" y="5821493"/>
            <a:ext cx="467496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Single people without the gift of continence should try to get married to avoid temptations (1 Cor. 7:9).</a:t>
            </a: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2300748" y="650336"/>
            <a:ext cx="7590504" cy="4970591"/>
          </a:xfrm>
          <a:prstGeom prst="rect">
            <a:avLst/>
          </a:prstGeom>
          <a:noFill/>
        </p:spPr>
        <p:txBody>
          <a:bodyPr wrap="square">
            <a:spAutoFit/>
          </a:bodyPr>
          <a:lstStyle/>
          <a:p>
            <a:pPr>
              <a:spcBef>
                <a:spcPts val="600"/>
              </a:spcBef>
            </a:pPr>
            <a:r>
              <a:rPr lang="en" sz="2600" b="1" dirty="0">
                <a:latin typeface="Constantia" panose="02030602050306030303" pitchFamily="18" charset="0"/>
              </a:rPr>
              <a:t>“</a:t>
            </a:r>
            <a:r>
              <a:rPr lang="en-US" sz="2600" b="1" dirty="0">
                <a:latin typeface="Constantia" panose="02030602050306030303" pitchFamily="18" charset="0"/>
              </a:rPr>
              <a:t>In labor for the erring, let every eye be directed to Christ. […] Let them speak to the erring of the forgiving mercy of the Saviour. Let them encourage the sinner to repent, and believe in Him who can pardon. […]</a:t>
            </a:r>
          </a:p>
          <a:p>
            <a:pPr>
              <a:spcBef>
                <a:spcPts val="600"/>
              </a:spcBef>
            </a:pPr>
            <a:r>
              <a:rPr lang="en-US" sz="2600" b="1" dirty="0">
                <a:latin typeface="Constantia" panose="02030602050306030303" pitchFamily="18" charset="0"/>
              </a:rPr>
              <a:t>Let the repentance of the sinner be accepted by the church with grateful hearts. Let the repenting one be led out from the darkness of unbelief into the light of faith and righteousness. Let his trembling hand be placed in the loving hand of Jesus. Such a remission is ratified in heaven</a:t>
            </a:r>
            <a:r>
              <a:rPr lang="en" sz="2600" b="1" dirty="0">
                <a:latin typeface="Constantia" panose="02030602050306030303" pitchFamily="18" charset="0"/>
              </a:rPr>
              <a:t>.</a:t>
            </a:r>
          </a:p>
        </p:txBody>
      </p:sp>
      <p:sp>
        <p:nvSpPr>
          <p:cNvPr id="4" name="CuadroTexto 3">
            <a:extLst>
              <a:ext uri="{FF2B5EF4-FFF2-40B4-BE49-F238E27FC236}">
                <a16:creationId xmlns:a16="http://schemas.microsoft.com/office/drawing/2014/main" id="{42AD85F2-6C4A-2721-2213-A528D96390CB}"/>
              </a:ext>
            </a:extLst>
          </p:cNvPr>
          <p:cNvSpPr txBox="1"/>
          <p:nvPr/>
        </p:nvSpPr>
        <p:spPr>
          <a:xfrm>
            <a:off x="6684000" y="5947768"/>
            <a:ext cx="3051541" cy="338554"/>
          </a:xfrm>
          <a:prstGeom prst="rect">
            <a:avLst/>
          </a:prstGeom>
          <a:noFill/>
        </p:spPr>
        <p:txBody>
          <a:bodyPr wrap="none" rtlCol="0">
            <a:spAutoFit/>
          </a:bodyPr>
          <a:lstStyle/>
          <a:p>
            <a:pPr algn="r"/>
            <a:r>
              <a:rPr lang="en" sz="1600" b="1" dirty="0"/>
              <a:t>EGW (The Desire of Ages, p. 806)</a:t>
            </a: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8171847" y="98262"/>
            <a:ext cx="3936734" cy="3693319"/>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“Do you not know that your bodies are temples of the Holy Spirit, who is in you, whom you have received from God? You are not your own; you were bought at a price. Therefore honor God with your bodies”</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r>
              <a:rPr kumimoji="0" 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1 Corinthians 6:19, 20, </a:t>
            </a:r>
            <a:r>
              <a:rPr kumimoji="0" lang="en-US" sz="1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NIV</a:t>
            </a: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145806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1679131074"/>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90902" y="209551"/>
            <a:ext cx="6877663" cy="1015663"/>
          </a:xfrm>
          <a:prstGeom prst="rect">
            <a:avLst/>
          </a:prstGeom>
          <a:noFill/>
        </p:spPr>
        <p:txBody>
          <a:bodyPr wrap="square" rtlCol="0">
            <a:spAutoFit/>
          </a:bodyPr>
          <a:lstStyle/>
          <a:p>
            <a:pPr>
              <a:spcBef>
                <a:spcPts val="600"/>
              </a:spcBef>
            </a:pPr>
            <a:r>
              <a:rPr lang="en" sz="2000" b="1" dirty="0"/>
              <a:t>Paul spends chapters five through seven of 1 Corinthians mainly trying to eradicate a sin that had taken deep root in the church of Corinth: sexual immorality.</a:t>
            </a:r>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190903" y="2453285"/>
            <a:ext cx="687766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Using clear and direct language, Paul not only points out sin, but also proposes solutions to deal with it, and to prevent falling into it again.</a:t>
            </a:r>
          </a:p>
        </p:txBody>
      </p:sp>
      <p:sp>
        <p:nvSpPr>
          <p:cNvPr id="9" name="CuadroTexto 8">
            <a:extLst>
              <a:ext uri="{FF2B5EF4-FFF2-40B4-BE49-F238E27FC236}">
                <a16:creationId xmlns:a16="http://schemas.microsoft.com/office/drawing/2014/main" id="{726F07CF-E9DC-C5D0-2BF0-FFB5353D2D18}"/>
              </a:ext>
            </a:extLst>
          </p:cNvPr>
          <p:cNvSpPr txBox="1"/>
          <p:nvPr/>
        </p:nvSpPr>
        <p:spPr>
          <a:xfrm>
            <a:off x="190903" y="1331418"/>
            <a:ext cx="687766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This specific sin was compounded by others such as offenses and frauds committed among the brothers themselves, which were brought before the civil courts.</a:t>
            </a: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6096000" y="731550"/>
            <a:ext cx="5856672" cy="2800767"/>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n"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SIN IN THE CHURCH</a:t>
            </a: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0" y="0"/>
            <a:ext cx="12191999" cy="769441"/>
          </a:xfrm>
          <a:prstGeom prst="rect">
            <a:avLst/>
          </a:prstGeom>
          <a:noFill/>
        </p:spPr>
        <p:txBody>
          <a:bodyPr wrap="square">
            <a:spAutoFit/>
          </a:bodyPr>
          <a:lstStyle/>
          <a:p>
            <a:pPr algn="ctr"/>
            <a:r>
              <a:rPr lang="en"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THE CONSENTED SIN</a:t>
            </a:r>
          </a:p>
        </p:txBody>
      </p:sp>
      <p:sp>
        <p:nvSpPr>
          <p:cNvPr id="5" name="CuadroTexto 4">
            <a:extLst>
              <a:ext uri="{FF2B5EF4-FFF2-40B4-BE49-F238E27FC236}">
                <a16:creationId xmlns:a16="http://schemas.microsoft.com/office/drawing/2014/main" id="{CFE189D5-004C-10E3-7642-1BA8421E6E00}"/>
              </a:ext>
            </a:extLst>
          </p:cNvPr>
          <p:cNvSpPr txBox="1"/>
          <p:nvPr/>
        </p:nvSpPr>
        <p:spPr>
          <a:xfrm>
            <a:off x="1104899" y="676572"/>
            <a:ext cx="99822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rgbClr val="7030A0"/>
                </a:solidFill>
                <a:latin typeface="Comic Sans MS" panose="030F0702030302020204" pitchFamily="66" charset="0"/>
              </a:rPr>
              <a:t>“</a:t>
            </a:r>
            <a:r>
              <a:rPr lang="en-US" b="1" dirty="0">
                <a:solidFill>
                  <a:srgbClr val="7030A0"/>
                </a:solidFill>
                <a:latin typeface="Comic Sans MS" panose="030F0702030302020204" pitchFamily="66" charset="0"/>
              </a:rPr>
              <a:t>And you are proud! Shouldn’t you rather have gone into mourning and have put out of your fellowship the man who has been doing this?</a:t>
            </a:r>
            <a:r>
              <a:rPr lang="en" b="1" dirty="0">
                <a:solidFill>
                  <a:srgbClr val="7030A0"/>
                </a:solidFill>
                <a:latin typeface="Comic Sans MS" panose="030F0702030302020204" pitchFamily="66" charset="0"/>
              </a:rPr>
              <a:t>” </a:t>
            </a:r>
            <a:r>
              <a:rPr lang="en" sz="1400" b="1" dirty="0">
                <a:solidFill>
                  <a:srgbClr val="7030A0"/>
                </a:solidFill>
                <a:latin typeface="Comic Sans MS" panose="030F0702030302020204" pitchFamily="66" charset="0"/>
              </a:rPr>
              <a:t>(1 Corinthians 5:2 </a:t>
            </a:r>
            <a:r>
              <a:rPr lang="en" sz="1100" b="1" dirty="0">
                <a:solidFill>
                  <a:srgbClr val="7030A0"/>
                </a:solidFill>
                <a:latin typeface="Comic Sans MS" panose="030F0702030302020204" pitchFamily="66" charset="0"/>
              </a:rPr>
              <a:t>NIV</a:t>
            </a:r>
            <a:r>
              <a:rPr lang="en" sz="1400" b="1" dirty="0">
                <a:solidFill>
                  <a:srgbClr val="7030A0"/>
                </a:solidFill>
                <a:latin typeface="Comic Sans MS" panose="030F0702030302020204" pitchFamily="66" charset="0"/>
              </a:rPr>
              <a:t>)</a:t>
            </a:r>
            <a:endParaRPr lang="es-ES" b="1" dirty="0">
              <a:solidFill>
                <a:srgbClr val="7030A0"/>
              </a:solidFill>
              <a:latin typeface="Comic Sans MS" panose="030F0702030302020204" pitchFamily="66" charset="0"/>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04672" y="1446013"/>
            <a:ext cx="7713319" cy="707886"/>
          </a:xfrm>
          <a:prstGeom prst="rect">
            <a:avLst/>
          </a:prstGeom>
          <a:noFill/>
        </p:spPr>
        <p:txBody>
          <a:bodyPr wrap="square">
            <a:spAutoFit/>
          </a:bodyPr>
          <a:lstStyle/>
          <a:p>
            <a:pPr>
              <a:spcBef>
                <a:spcPts val="600"/>
              </a:spcBef>
            </a:pPr>
            <a:r>
              <a:rPr lang="en" sz="2000" b="1" dirty="0"/>
              <a:t>In the church of Corinth there was “</a:t>
            </a:r>
            <a:r>
              <a:rPr lang="en-US" sz="2000" b="1" dirty="0"/>
              <a:t>sexual immorality among you, and of a kind that even pagans do not tolerate</a:t>
            </a:r>
            <a:r>
              <a:rPr lang="en" sz="2000" b="1" dirty="0"/>
              <a:t>” (1 Cor. 5:1 </a:t>
            </a:r>
            <a:r>
              <a:rPr lang="en" sz="1600" b="1" dirty="0"/>
              <a:t>NIV</a:t>
            </a:r>
            <a:r>
              <a:rPr lang="en" sz="2000" b="1" dirty="0"/>
              <a:t>).</a:t>
            </a:r>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7577572" y="1522928"/>
            <a:ext cx="4462131" cy="2553799"/>
          </a:xfrm>
          <a:prstGeom prst="snip2DiagRect">
            <a:avLst>
              <a:gd name="adj1" fmla="val 2725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09446" y="3580877"/>
            <a:ext cx="5143603" cy="3112726"/>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5495925" y="4186146"/>
            <a:ext cx="6619874" cy="1323439"/>
          </a:xfrm>
          <a:prstGeom prst="rect">
            <a:avLst/>
          </a:prstGeom>
          <a:noFill/>
        </p:spPr>
        <p:txBody>
          <a:bodyPr wrap="square">
            <a:spAutoFit/>
          </a:bodyPr>
          <a:lstStyle/>
          <a:p>
            <a:pPr>
              <a:spcBef>
                <a:spcPts val="600"/>
              </a:spcBef>
            </a:pPr>
            <a:r>
              <a:rPr lang="en" sz="2000" b="1" dirty="0"/>
              <a:t>The church was made up primarily of Gentiles. Their own conscience told them that incest should not be tolerated. Moreover, their knowledge of the Scriptures reinforced this idea (Lev. 18:8).</a:t>
            </a:r>
          </a:p>
        </p:txBody>
      </p:sp>
      <p:sp>
        <p:nvSpPr>
          <p:cNvPr id="6" name="CuadroTexto 5">
            <a:extLst>
              <a:ext uri="{FF2B5EF4-FFF2-40B4-BE49-F238E27FC236}">
                <a16:creationId xmlns:a16="http://schemas.microsoft.com/office/drawing/2014/main" id="{5B5C8C9F-3570-38AD-57B9-D3DE681A1773}"/>
              </a:ext>
            </a:extLst>
          </p:cNvPr>
          <p:cNvSpPr txBox="1"/>
          <p:nvPr/>
        </p:nvSpPr>
        <p:spPr>
          <a:xfrm>
            <a:off x="104672" y="2186894"/>
            <a:ext cx="742527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The existence of an incestuous relationship within the church was a very serious matter. But the situation was made even worse because, instead of generating repulsion among the members, they were proud to tolerate this sin (1 Cor. 5:2 </a:t>
            </a: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NIV</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1" name="CuadroTexto 10">
            <a:extLst>
              <a:ext uri="{FF2B5EF4-FFF2-40B4-BE49-F238E27FC236}">
                <a16:creationId xmlns:a16="http://schemas.microsoft.com/office/drawing/2014/main" id="{C28F20CB-9EBF-59DB-E9C7-27B7B9C4007A}"/>
              </a:ext>
            </a:extLst>
          </p:cNvPr>
          <p:cNvSpPr txBox="1"/>
          <p:nvPr/>
        </p:nvSpPr>
        <p:spPr>
          <a:xfrm>
            <a:off x="5495925" y="5509022"/>
            <a:ext cx="6619874"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If they were clear that this relationship was sinful… why were they proud of it (1 Cor. 5:6)? Did the family involved have influence in the church? Did they boast of being a church tolerant of sinners? …?</a:t>
            </a: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n" sz="4400" b="1" dirty="0">
                <a:ln w="22225">
                  <a:solidFill>
                    <a:schemeClr val="accent2"/>
                  </a:solidFill>
                  <a:prstDash val="solid"/>
                </a:ln>
                <a:solidFill>
                  <a:schemeClr val="accent2">
                    <a:lumMod val="60000"/>
                    <a:lumOff val="40000"/>
                  </a:schemeClr>
                </a:solidFill>
              </a:rPr>
              <a:t>ERADICATION OF SIN</a:t>
            </a: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641405"/>
            <a:ext cx="694372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3">
                    <a:lumMod val="75000"/>
                  </a:schemeClr>
                </a:solidFill>
                <a:latin typeface="Comic Sans MS" panose="030F0702030302020204" pitchFamily="66" charset="0"/>
              </a:rPr>
              <a:t>“</a:t>
            </a:r>
            <a:r>
              <a:rPr lang="en-US" b="1" dirty="0">
                <a:solidFill>
                  <a:schemeClr val="accent3">
                    <a:lumMod val="75000"/>
                  </a:schemeClr>
                </a:solidFill>
                <a:latin typeface="Comic Sans MS" panose="030F0702030302020204" pitchFamily="66" charset="0"/>
              </a:rPr>
              <a:t>God will judge those outside. Expel the wicked person from among you</a:t>
            </a:r>
            <a:r>
              <a:rPr lang="en" b="1" dirty="0">
                <a:solidFill>
                  <a:schemeClr val="accent3">
                    <a:lumMod val="75000"/>
                  </a:schemeClr>
                </a:solidFill>
                <a:latin typeface="Comic Sans MS" panose="030F0702030302020204" pitchFamily="66" charset="0"/>
              </a:rPr>
              <a:t>.” </a:t>
            </a:r>
            <a:r>
              <a:rPr lang="en" sz="1400" b="1" dirty="0">
                <a:solidFill>
                  <a:schemeClr val="accent3">
                    <a:lumMod val="75000"/>
                  </a:schemeClr>
                </a:solidFill>
                <a:latin typeface="Comic Sans MS" panose="030F0702030302020204" pitchFamily="66" charset="0"/>
              </a:rPr>
              <a:t>(1 Corinthians 5:13)</a:t>
            </a:r>
            <a:endParaRPr lang="es-ES"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57173" y="1428243"/>
            <a:ext cx="7519665" cy="1015663"/>
          </a:xfrm>
          <a:prstGeom prst="rect">
            <a:avLst/>
          </a:prstGeom>
          <a:noFill/>
        </p:spPr>
        <p:txBody>
          <a:bodyPr wrap="square" rtlCol="0">
            <a:spAutoFit/>
          </a:bodyPr>
          <a:lstStyle/>
          <a:p>
            <a:pPr>
              <a:spcBef>
                <a:spcPts val="600"/>
              </a:spcBef>
            </a:pPr>
            <a:r>
              <a:rPr lang="en" sz="2000" b="1" dirty="0"/>
              <a:t>The incest case was already “public knowledge” (1 Cor. 5:1 </a:t>
            </a:r>
            <a:r>
              <a:rPr lang="en" sz="1600" b="1" dirty="0"/>
              <a:t>NIV</a:t>
            </a:r>
            <a:r>
              <a:rPr lang="en" sz="2000" b="1" dirty="0"/>
              <a:t>), so urgent measures had to be taken to prevent damage to the church's reputation. What measures should be taken?</a:t>
            </a:r>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1745224749"/>
              </p:ext>
            </p:extLst>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49174" y="4374638"/>
            <a:ext cx="4729327" cy="2246769"/>
          </a:xfrm>
          <a:prstGeom prst="rect">
            <a:avLst/>
          </a:prstGeom>
          <a:noFill/>
        </p:spPr>
        <p:txBody>
          <a:bodyPr wrap="square" rtlCol="0">
            <a:spAutoFit/>
          </a:bodyPr>
          <a:lstStyle/>
          <a:p>
            <a:pPr>
              <a:spcBef>
                <a:spcPts val="600"/>
              </a:spcBef>
            </a:pPr>
            <a:r>
              <a:rPr lang="en" sz="2000" b="1" dirty="0"/>
              <a:t>Church discipline (regardless of the gravity of the sin) must always have a redemptive purpose. The person's error must be made clear so that they may recognize it, repent, and “be saved in the day of the Lord Jesus”</a:t>
            </a:r>
            <a:br>
              <a:rPr lang="en" sz="2000" b="1" dirty="0"/>
            </a:br>
            <a:r>
              <a:rPr lang="en" sz="2000" b="1" dirty="0"/>
              <a:t>(1 Corinthians 5:5).</a:t>
            </a: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a:extLst>
              <a:ext uri="{28A0092B-C50C-407E-A947-70E740481C1C}">
                <a14:useLocalDpi xmlns:a14="http://schemas.microsoft.com/office/drawing/2010/main" val="0"/>
              </a:ext>
            </a:extLst>
          </a:blip>
          <a:srcRect l="29661" t="-496" r="3622" b="496"/>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algn="ctr"/>
            <a:r>
              <a:rPr lang="en" sz="4400" b="1" spc="50" dirty="0">
                <a:ln w="15875">
                  <a:solidFill>
                    <a:schemeClr val="accent1">
                      <a:lumMod val="75000"/>
                    </a:schemeClr>
                  </a:solidFill>
                </a:ln>
                <a:solidFill>
                  <a:srgbClr val="A5CA04"/>
                </a:solidFill>
                <a:effectLst>
                  <a:innerShdw blurRad="63500" dist="50800" dir="13500000">
                    <a:srgbClr val="000000">
                      <a:alpha val="84000"/>
                    </a:srgbClr>
                  </a:innerShdw>
                </a:effectLst>
              </a:rPr>
              <a:t>DEALING WITH INTERNAL PROBLEMS</a:t>
            </a:r>
          </a:p>
        </p:txBody>
      </p:sp>
      <p:sp>
        <p:nvSpPr>
          <p:cNvPr id="5" name="CuadroTexto 4">
            <a:extLst>
              <a:ext uri="{FF2B5EF4-FFF2-40B4-BE49-F238E27FC236}">
                <a16:creationId xmlns:a16="http://schemas.microsoft.com/office/drawing/2014/main" id="{5F46C707-6B5F-6B56-B2E9-17D1EB249099}"/>
              </a:ext>
            </a:extLst>
          </p:cNvPr>
          <p:cNvSpPr txBox="1"/>
          <p:nvPr/>
        </p:nvSpPr>
        <p:spPr>
          <a:xfrm>
            <a:off x="757237" y="598223"/>
            <a:ext cx="1067752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en-US" b="1" dirty="0">
                <a:solidFill>
                  <a:schemeClr val="accent4">
                    <a:lumMod val="50000"/>
                  </a:schemeClr>
                </a:solidFill>
                <a:latin typeface="Comic Sans MS" panose="030F0702030302020204" pitchFamily="66" charset="0"/>
              </a:rPr>
              <a:t>If any of you has a dispute with another, do you dare to take it before the ungodly for judgment instead of before the Lord’s people</a:t>
            </a:r>
            <a:r>
              <a:rPr lang="en" b="1" dirty="0">
                <a:solidFill>
                  <a:schemeClr val="accent4">
                    <a:lumMod val="50000"/>
                  </a:schemeClr>
                </a:solidFill>
                <a:latin typeface="Comic Sans MS" panose="030F0702030302020204" pitchFamily="66" charset="0"/>
              </a:rPr>
              <a:t>?” </a:t>
            </a:r>
            <a:r>
              <a:rPr lang="en" sz="1400" b="1" dirty="0">
                <a:solidFill>
                  <a:schemeClr val="accent4">
                    <a:lumMod val="50000"/>
                  </a:schemeClr>
                </a:solidFill>
                <a:latin typeface="Comic Sans MS" panose="030F0702030302020204" pitchFamily="66" charset="0"/>
              </a:rPr>
              <a:t>(1 Corinthians 6:1 </a:t>
            </a:r>
            <a:r>
              <a:rPr lang="en" sz="1100" b="1" dirty="0">
                <a:solidFill>
                  <a:schemeClr val="accent4">
                    <a:lumMod val="50000"/>
                  </a:schemeClr>
                </a:solidFill>
                <a:latin typeface="Comic Sans MS" panose="030F0702030302020204" pitchFamily="66" charset="0"/>
              </a:rPr>
              <a:t>NIV</a:t>
            </a:r>
            <a:r>
              <a:rPr lang="en" sz="1400" b="1" dirty="0">
                <a:solidFill>
                  <a:schemeClr val="accent4">
                    <a:lumMod val="50000"/>
                  </a:schemeClr>
                </a:solidFill>
                <a:latin typeface="Comic Sans MS" panose="030F0702030302020204" pitchFamily="66" charset="0"/>
              </a:rPr>
              <a:t>)</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829176" y="1340729"/>
            <a:ext cx="7271088" cy="1631216"/>
          </a:xfrm>
          <a:prstGeom prst="rect">
            <a:avLst/>
          </a:prstGeom>
          <a:noFill/>
        </p:spPr>
        <p:txBody>
          <a:bodyPr wrap="square" rtlCol="0">
            <a:spAutoFit/>
          </a:bodyPr>
          <a:lstStyle/>
          <a:p>
            <a:pPr>
              <a:spcBef>
                <a:spcPts val="600"/>
              </a:spcBef>
            </a:pPr>
            <a:r>
              <a:rPr lang="en" sz="2000" b="1" dirty="0"/>
              <a:t>After explaining how to resolve sin within the church, Paul rebukes them for not following the correct guidelines and for leaving disputes between believers to secular courts (1 Corinthians 6:1-6). But Paul goes further and attacks the root of the problem.</a:t>
            </a:r>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523124" y="4333000"/>
            <a:ext cx="6839702" cy="707886"/>
          </a:xfrm>
          <a:prstGeom prst="rect">
            <a:avLst/>
          </a:prstGeom>
          <a:noFill/>
        </p:spPr>
        <p:txBody>
          <a:bodyPr wrap="square">
            <a:spAutoFit/>
          </a:bodyPr>
          <a:lstStyle/>
          <a:p>
            <a:pPr>
              <a:spcBef>
                <a:spcPts val="600"/>
              </a:spcBef>
            </a:pPr>
            <a:r>
              <a:rPr lang="en" sz="2000" b="1" dirty="0"/>
              <a:t>Secondly, brothers must be willing to forgive the offense                       (1 Cor. 6:7b).</a:t>
            </a:r>
          </a:p>
        </p:txBody>
      </p:sp>
      <p:sp>
        <p:nvSpPr>
          <p:cNvPr id="7" name="CuadroTexto 6">
            <a:extLst>
              <a:ext uri="{FF2B5EF4-FFF2-40B4-BE49-F238E27FC236}">
                <a16:creationId xmlns:a16="http://schemas.microsoft.com/office/drawing/2014/main" id="{22E020F3-A69B-8010-52A8-7FB4B138C366}"/>
              </a:ext>
            </a:extLst>
          </p:cNvPr>
          <p:cNvSpPr txBox="1"/>
          <p:nvPr/>
        </p:nvSpPr>
        <p:spPr>
          <a:xfrm>
            <a:off x="5191126" y="2954172"/>
            <a:ext cx="7000873" cy="1015663"/>
          </a:xfrm>
          <a:prstGeom prst="rect">
            <a:avLst/>
          </a:prstGeom>
          <a:noFill/>
        </p:spPr>
        <p:txBody>
          <a:bodyPr wrap="square">
            <a:spAutoFit/>
          </a:bodyPr>
          <a:lstStyle/>
          <a:p>
            <a:pPr>
              <a:spcBef>
                <a:spcPts val="600"/>
              </a:spcBef>
            </a:pPr>
            <a:r>
              <a:rPr lang="en" sz="2000" b="1" dirty="0"/>
              <a:t>First, there should be no disagreements among church members (1 Cor. 6:7a) and, of course, members should not wrong or defraud another member (1 Cor. 6:8).</a:t>
            </a:r>
          </a:p>
        </p:txBody>
      </p:sp>
      <p:sp>
        <p:nvSpPr>
          <p:cNvPr id="11" name="CuadroTexto 10">
            <a:extLst>
              <a:ext uri="{FF2B5EF4-FFF2-40B4-BE49-F238E27FC236}">
                <a16:creationId xmlns:a16="http://schemas.microsoft.com/office/drawing/2014/main" id="{6148304D-035B-41EA-2ED0-618C1960B8A3}"/>
              </a:ext>
            </a:extLst>
          </p:cNvPr>
          <p:cNvSpPr txBox="1"/>
          <p:nvPr/>
        </p:nvSpPr>
        <p:spPr>
          <a:xfrm>
            <a:off x="180224" y="5941320"/>
            <a:ext cx="6753976" cy="707886"/>
          </a:xfrm>
          <a:prstGeom prst="rect">
            <a:avLst/>
          </a:prstGeom>
          <a:noFill/>
        </p:spPr>
        <p:txBody>
          <a:bodyPr wrap="square">
            <a:spAutoFit/>
          </a:bodyPr>
          <a:lstStyle/>
          <a:p>
            <a:pPr>
              <a:spcBef>
                <a:spcPts val="600"/>
              </a:spcBef>
            </a:pPr>
            <a:r>
              <a:rPr lang="en" sz="2000" b="1" dirty="0"/>
              <a:t>Unless it is a criminal matter (Rom. 13:1-5), internal church problems should be resolved internally.</a:t>
            </a:r>
          </a:p>
        </p:txBody>
      </p:sp>
      <p:sp>
        <p:nvSpPr>
          <p:cNvPr id="13" name="CuadroTexto 12">
            <a:extLst>
              <a:ext uri="{FF2B5EF4-FFF2-40B4-BE49-F238E27FC236}">
                <a16:creationId xmlns:a16="http://schemas.microsoft.com/office/drawing/2014/main" id="{52DF5DD4-C39F-63F3-367E-FC0BEB71AED5}"/>
              </a:ext>
            </a:extLst>
          </p:cNvPr>
          <p:cNvSpPr txBox="1"/>
          <p:nvPr/>
        </p:nvSpPr>
        <p:spPr>
          <a:xfrm>
            <a:off x="523124" y="5137160"/>
            <a:ext cx="6839702" cy="707886"/>
          </a:xfrm>
          <a:prstGeom prst="rect">
            <a:avLst/>
          </a:prstGeom>
          <a:noFill/>
        </p:spPr>
        <p:txBody>
          <a:bodyPr wrap="square">
            <a:spAutoFit/>
          </a:bodyPr>
          <a:lstStyle/>
          <a:p>
            <a:pPr>
              <a:spcBef>
                <a:spcPts val="600"/>
              </a:spcBef>
            </a:pPr>
            <a:r>
              <a:rPr lang="en" sz="2000" b="1" dirty="0"/>
              <a:t>Third, if there is no agreement between the members, the church must judge or mediate between them (1 Cor. 6:2).</a:t>
            </a:r>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920051" y="3006950"/>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49598" y="439775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49598" y="5218567"/>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662881" y="1038050"/>
            <a:ext cx="10186220" cy="4154984"/>
          </a:xfrm>
          <a:prstGeom prst="rect">
            <a:avLst/>
          </a:prstGeom>
          <a:noFill/>
        </p:spPr>
        <p:txBody>
          <a:bodyPr wrap="square">
            <a:spAutoFit/>
          </a:bodyPr>
          <a:lstStyle/>
          <a:p>
            <a:pPr>
              <a:spcBef>
                <a:spcPts val="600"/>
              </a:spcBef>
            </a:pPr>
            <a:r>
              <a:rPr lang="en" sz="2400" b="1" dirty="0">
                <a:latin typeface="Constantia" panose="02030602050306030303" pitchFamily="18" charset="0"/>
              </a:rPr>
              <a:t>“</a:t>
            </a:r>
            <a:r>
              <a:rPr lang="en-US" sz="2400" b="1" dirty="0">
                <a:latin typeface="Constantia" panose="02030602050306030303" pitchFamily="18" charset="0"/>
              </a:rPr>
              <a:t>It is our work to know our special failings and sins, which cause darkness and spiritual feebleness, and quenched our first love. Is it worldliness? Is it selfishness? Is it the love of self-esteem? Is it striving to be first? Is it the sin of sensuality that is intensely active? Is it the sin of the Nicolaitans, turning the grace of God into lasciviousness? Is it the misuse and abuse of great light and opportunities and privileges, making boasted claims to wisdom and religious knowledge, while the life and character are inconsistent and immoral? Whatever it is that has been petted and cultivated until it has become strong and overmastering, make determined efforts to overcome, else you will be lost</a:t>
            </a:r>
            <a:r>
              <a:rPr lang="en" sz="2400" b="1" dirty="0">
                <a:latin typeface="Constantia" panose="02030602050306030303" pitchFamily="18" charset="0"/>
              </a:rPr>
              <a:t>.”</a:t>
            </a:r>
          </a:p>
        </p:txBody>
      </p:sp>
      <p:sp>
        <p:nvSpPr>
          <p:cNvPr id="4" name="CuadroTexto 3">
            <a:extLst>
              <a:ext uri="{FF2B5EF4-FFF2-40B4-BE49-F238E27FC236}">
                <a16:creationId xmlns:a16="http://schemas.microsoft.com/office/drawing/2014/main" id="{4619543F-0133-37A9-5C45-80AB5F3B408F}"/>
              </a:ext>
            </a:extLst>
          </p:cNvPr>
          <p:cNvSpPr txBox="1"/>
          <p:nvPr/>
        </p:nvSpPr>
        <p:spPr>
          <a:xfrm>
            <a:off x="7848173" y="5707823"/>
            <a:ext cx="4260013" cy="338554"/>
          </a:xfrm>
          <a:prstGeom prst="rect">
            <a:avLst/>
          </a:prstGeom>
          <a:noFill/>
        </p:spPr>
        <p:txBody>
          <a:bodyPr wrap="none" rtlCol="0">
            <a:spAutoFit/>
          </a:bodyPr>
          <a:lstStyle/>
          <a:p>
            <a:pPr algn="r"/>
            <a:r>
              <a:rPr lang="en" sz="1600" b="1" dirty="0"/>
              <a:t>EGW (</a:t>
            </a:r>
            <a:r>
              <a:rPr lang="en-US" sz="1600" b="1" dirty="0"/>
              <a:t>Ye Shall Receive Power, December 18</a:t>
            </a:r>
            <a:r>
              <a:rPr lang="en" sz="1600" b="1" dirty="0"/>
              <a:t>)</a:t>
            </a:r>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333375" y="-104775"/>
            <a:ext cx="7658100" cy="6576480"/>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a:lnSpc>
                <a:spcPts val="17500"/>
              </a:lnSpc>
            </a:pPr>
            <a:r>
              <a:rPr lang="en" dirty="0">
                <a:pattFill prst="narHorz">
                  <a:fgClr>
                    <a:srgbClr val="FFFF00"/>
                  </a:fgClr>
                  <a:bgClr>
                    <a:schemeClr val="accent6">
                      <a:lumMod val="20000"/>
                      <a:lumOff val="80000"/>
                    </a:schemeClr>
                  </a:bgClr>
                </a:pattFill>
                <a:effectLst>
                  <a:innerShdw blurRad="177800">
                    <a:schemeClr val="accent6">
                      <a:lumMod val="50000"/>
                    </a:schemeClr>
                  </a:innerShdw>
                </a:effectLst>
              </a:rPr>
              <a:t>HOW TO AVOID SIN IN CHURCH</a:t>
            </a: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621</TotalTime>
  <Words>1425</Words>
  <Application>Microsoft Office PowerPoint</Application>
  <PresentationFormat>Panorámica</PresentationFormat>
  <Paragraphs>55</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Aptos</vt:lpstr>
      <vt:lpstr>Aptos Display</vt:lpstr>
      <vt:lpstr>Arial</vt:lpstr>
      <vt:lpstr>Comic Sans MS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93</cp:revision>
  <dcterms:created xsi:type="dcterms:W3CDTF">2026-06-19T16:27:56Z</dcterms:created>
  <dcterms:modified xsi:type="dcterms:W3CDTF">2026-06-29T06:44:05Z</dcterms:modified>
</cp:coreProperties>
</file>